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8"/>
  </p:notesMasterIdLst>
  <p:sldIdLst>
    <p:sldId id="257" r:id="rId2"/>
    <p:sldId id="318" r:id="rId3"/>
    <p:sldId id="258" r:id="rId4"/>
    <p:sldId id="312" r:id="rId5"/>
    <p:sldId id="317" r:id="rId6"/>
    <p:sldId id="316" r:id="rId7"/>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ghna Harte" initials="AH" lastIdx="6" clrIdx="0"/>
  <p:cmAuthor id="1" name="fidelma browne" initials="fb"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F"/>
    <a:srgbClr val="FFCC00"/>
    <a:srgbClr val="000000"/>
    <a:srgbClr val="FFEE00"/>
    <a:srgbClr val="595959"/>
    <a:srgbClr val="3B3838"/>
    <a:srgbClr val="5959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51" d="100"/>
          <a:sy n="51" d="100"/>
        </p:scale>
        <p:origin x="2250" y="96"/>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249ECF0A-8A29-4048-A13A-35D03D412847}" type="datetimeFigureOut">
              <a:rPr lang="en-IE" smtClean="0"/>
              <a:pPr/>
              <a:t>22/10/2020</a:t>
            </a:fld>
            <a:endParaRPr lang="en-IE" dirty="0"/>
          </a:p>
        </p:txBody>
      </p:sp>
      <p:sp>
        <p:nvSpPr>
          <p:cNvPr id="4" name="Slide Image Placeholder 3"/>
          <p:cNvSpPr>
            <a:spLocks noGrp="1" noRot="1" noChangeAspect="1"/>
          </p:cNvSpPr>
          <p:nvPr>
            <p:ph type="sldImg" idx="2"/>
          </p:nvPr>
        </p:nvSpPr>
        <p:spPr>
          <a:xfrm>
            <a:off x="2362200" y="1143000"/>
            <a:ext cx="21336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A4211352-757F-421B-B7B4-67FAEC3A1FE4}" type="slidenum">
              <a:rPr lang="en-IE" smtClean="0"/>
              <a:pPr/>
              <a:t>‹#›</a:t>
            </a:fld>
            <a:endParaRPr lang="en-IE" dirty="0"/>
          </a:p>
        </p:txBody>
      </p:sp>
    </p:spTree>
    <p:extLst>
      <p:ext uri="{BB962C8B-B14F-4D97-AF65-F5344CB8AC3E}">
        <p14:creationId xmlns:p14="http://schemas.microsoft.com/office/powerpoint/2010/main" val="778247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1143000"/>
            <a:ext cx="21336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1</a:t>
            </a:fld>
            <a:endParaRPr lang="en-US" dirty="0"/>
          </a:p>
        </p:txBody>
      </p:sp>
    </p:spTree>
    <p:extLst>
      <p:ext uri="{BB962C8B-B14F-4D97-AF65-F5344CB8AC3E}">
        <p14:creationId xmlns:p14="http://schemas.microsoft.com/office/powerpoint/2010/main" val="247887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1143000"/>
            <a:ext cx="21336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3</a:t>
            </a:fld>
            <a:endParaRPr lang="en-US"/>
          </a:p>
        </p:txBody>
      </p:sp>
    </p:spTree>
    <p:extLst>
      <p:ext uri="{BB962C8B-B14F-4D97-AF65-F5344CB8AC3E}">
        <p14:creationId xmlns:p14="http://schemas.microsoft.com/office/powerpoint/2010/main" val="191192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1143000"/>
            <a:ext cx="21336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4</a:t>
            </a:fld>
            <a:endParaRPr lang="en-US"/>
          </a:p>
        </p:txBody>
      </p:sp>
    </p:spTree>
    <p:extLst>
      <p:ext uri="{BB962C8B-B14F-4D97-AF65-F5344CB8AC3E}">
        <p14:creationId xmlns:p14="http://schemas.microsoft.com/office/powerpoint/2010/main" val="1911922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1143000"/>
            <a:ext cx="21336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5</a:t>
            </a:fld>
            <a:endParaRPr lang="en-US"/>
          </a:p>
        </p:txBody>
      </p:sp>
    </p:spTree>
    <p:extLst>
      <p:ext uri="{BB962C8B-B14F-4D97-AF65-F5344CB8AC3E}">
        <p14:creationId xmlns:p14="http://schemas.microsoft.com/office/powerpoint/2010/main" val="1911922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1143000"/>
            <a:ext cx="21336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6</a:t>
            </a:fld>
            <a:endParaRPr lang="en-US"/>
          </a:p>
        </p:txBody>
      </p:sp>
    </p:spTree>
    <p:extLst>
      <p:ext uri="{BB962C8B-B14F-4D97-AF65-F5344CB8AC3E}">
        <p14:creationId xmlns:p14="http://schemas.microsoft.com/office/powerpoint/2010/main" val="1911922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5"/>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857250" y="5202944"/>
            <a:ext cx="5143500" cy="239165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pPr/>
              <a:t>22/10/2020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234000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pPr/>
              <a:t>22/10/2020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201255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403"/>
            <a:ext cx="1478756" cy="8394877"/>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71487"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pPr/>
              <a:t>22/10/2020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203708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p:cNvSpPr/>
          <p:nvPr userDrawn="1"/>
        </p:nvSpPr>
        <p:spPr>
          <a:xfrm>
            <a:off x="0" y="9420667"/>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latin typeface="Arial" panose="020B0604020202020204" pitchFamily="34" charset="0"/>
            </a:endParaRPr>
          </a:p>
        </p:txBody>
      </p:sp>
    </p:spTree>
    <p:extLst>
      <p:ext uri="{BB962C8B-B14F-4D97-AF65-F5344CB8AC3E}">
        <p14:creationId xmlns:p14="http://schemas.microsoft.com/office/powerpoint/2010/main" val="2452607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ernal Slides">
    <p:spTree>
      <p:nvGrpSpPr>
        <p:cNvPr id="1" name=""/>
        <p:cNvGrpSpPr/>
        <p:nvPr/>
      </p:nvGrpSpPr>
      <p:grpSpPr>
        <a:xfrm>
          <a:off x="0" y="0"/>
          <a:ext cx="0" cy="0"/>
          <a:chOff x="0" y="0"/>
          <a:chExt cx="0" cy="0"/>
        </a:xfrm>
      </p:grpSpPr>
      <p:sp>
        <p:nvSpPr>
          <p:cNvPr id="11" name="Rectangle 10"/>
          <p:cNvSpPr/>
          <p:nvPr userDrawn="1"/>
        </p:nvSpPr>
        <p:spPr>
          <a:xfrm>
            <a:off x="0" y="-1"/>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latin typeface="Arial" panose="020B0604020202020204" pitchFamily="34" charset="0"/>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10" r="23046"/>
          <a:stretch/>
        </p:blipFill>
        <p:spPr>
          <a:xfrm>
            <a:off x="1" y="8886973"/>
            <a:ext cx="6858000" cy="101902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8554" y="9027587"/>
            <a:ext cx="1362045" cy="755950"/>
          </a:xfrm>
          <a:prstGeom prst="rect">
            <a:avLst/>
          </a:prstGeom>
        </p:spPr>
      </p:pic>
    </p:spTree>
    <p:extLst>
      <p:ext uri="{BB962C8B-B14F-4D97-AF65-F5344CB8AC3E}">
        <p14:creationId xmlns:p14="http://schemas.microsoft.com/office/powerpoint/2010/main" val="2209201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logo internal">
    <p:spTree>
      <p:nvGrpSpPr>
        <p:cNvPr id="1" name=""/>
        <p:cNvGrpSpPr/>
        <p:nvPr/>
      </p:nvGrpSpPr>
      <p:grpSpPr>
        <a:xfrm>
          <a:off x="0" y="0"/>
          <a:ext cx="0" cy="0"/>
          <a:chOff x="0" y="0"/>
          <a:chExt cx="0" cy="0"/>
        </a:xfrm>
      </p:grpSpPr>
      <p:sp>
        <p:nvSpPr>
          <p:cNvPr id="11" name="Rectangle 10"/>
          <p:cNvSpPr/>
          <p:nvPr userDrawn="1"/>
        </p:nvSpPr>
        <p:spPr>
          <a:xfrm>
            <a:off x="0" y="-1"/>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latin typeface="Arial" panose="020B0604020202020204" pitchFamily="34" charset="0"/>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10" r="23046"/>
          <a:stretch/>
        </p:blipFill>
        <p:spPr>
          <a:xfrm>
            <a:off x="1" y="8886973"/>
            <a:ext cx="6858000" cy="101902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52275" y="9234704"/>
            <a:ext cx="2518324" cy="520184"/>
          </a:xfrm>
          <a:prstGeom prst="rect">
            <a:avLst/>
          </a:prstGeom>
        </p:spPr>
      </p:pic>
    </p:spTree>
    <p:extLst>
      <p:ext uri="{BB962C8B-B14F-4D97-AF65-F5344CB8AC3E}">
        <p14:creationId xmlns:p14="http://schemas.microsoft.com/office/powerpoint/2010/main" val="55242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pPr/>
              <a:t>22/10/2020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77836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8" y="2469622"/>
            <a:ext cx="5915025" cy="4120620"/>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467918" y="6629227"/>
            <a:ext cx="5915025" cy="21669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A132DE-3CCD-4C23-9CAF-BF6883D6418B}" type="datetimeFigureOut">
              <a:rPr lang="en-IE" smtClean="0"/>
              <a:pPr/>
              <a:t>22/10/2020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327106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1FA132DE-3CCD-4C23-9CAF-BF6883D6418B}" type="datetimeFigureOut">
              <a:rPr lang="en-IE" smtClean="0"/>
              <a:pPr/>
              <a:t>22/10/2020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426908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3"/>
            <a:ext cx="5915025" cy="1914702"/>
          </a:xfrm>
        </p:spPr>
        <p:txBody>
          <a:bodyPr/>
          <a:lstStyle/>
          <a:p>
            <a:r>
              <a:rPr lang="en-US"/>
              <a:t>Click to edit Master title style</a:t>
            </a:r>
            <a:endParaRPr lang="en-IE"/>
          </a:p>
        </p:txBody>
      </p:sp>
      <p:sp>
        <p:nvSpPr>
          <p:cNvPr id="3" name="Text Placeholder 2"/>
          <p:cNvSpPr>
            <a:spLocks noGrp="1"/>
          </p:cNvSpPr>
          <p:nvPr>
            <p:ph type="body" idx="1"/>
          </p:nvPr>
        </p:nvSpPr>
        <p:spPr>
          <a:xfrm>
            <a:off x="472383" y="2428346"/>
            <a:ext cx="2901255" cy="11900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72383" y="3618443"/>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3471865" y="2428346"/>
            <a:ext cx="2915543" cy="11900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471865" y="3618443"/>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1FA132DE-3CCD-4C23-9CAF-BF6883D6418B}" type="datetimeFigureOut">
              <a:rPr lang="en-IE" smtClean="0"/>
              <a:pPr/>
              <a:t>22/10/2020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12994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1FA132DE-3CCD-4C23-9CAF-BF6883D6418B}" type="datetimeFigureOut">
              <a:rPr lang="en-IE" smtClean="0"/>
              <a:pPr/>
              <a:t>22/10/2020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2389050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132DE-3CCD-4C23-9CAF-BF6883D6418B}" type="datetimeFigureOut">
              <a:rPr lang="en-IE" smtClean="0"/>
              <a:pPr/>
              <a:t>22/10/2020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187C6D1-D2C4-449C-A347-1C6E5EEB2D6C}" type="slidenum">
              <a:rPr lang="en-IE" smtClean="0"/>
              <a:pPr/>
              <a:t>‹#›</a:t>
            </a:fld>
            <a:endParaRPr lang="en-I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2686" y="835481"/>
            <a:ext cx="1112937" cy="1428954"/>
          </a:xfrm>
          <a:prstGeom prst="rect">
            <a:avLst/>
          </a:prstGeom>
        </p:spPr>
      </p:pic>
    </p:spTree>
    <p:extLst>
      <p:ext uri="{BB962C8B-B14F-4D97-AF65-F5344CB8AC3E}">
        <p14:creationId xmlns:p14="http://schemas.microsoft.com/office/powerpoint/2010/main" val="412638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3" y="660400"/>
            <a:ext cx="2211883" cy="23114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2915545" y="1426281"/>
            <a:ext cx="3471863" cy="7039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72383" y="2971800"/>
            <a:ext cx="2211883" cy="55056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A132DE-3CCD-4C23-9CAF-BF6883D6418B}" type="datetimeFigureOut">
              <a:rPr lang="en-IE" smtClean="0"/>
              <a:pPr/>
              <a:t>22/10/2020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231873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3" y="660400"/>
            <a:ext cx="2211883" cy="23114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2915545" y="1426281"/>
            <a:ext cx="3471863" cy="70396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472383" y="2971800"/>
            <a:ext cx="2211883" cy="55056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A132DE-3CCD-4C23-9CAF-BF6883D6418B}" type="datetimeFigureOut">
              <a:rPr lang="en-IE" smtClean="0"/>
              <a:pPr/>
              <a:t>22/10/2020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191046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0" y="527403"/>
            <a:ext cx="5915025" cy="1914702"/>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71490"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1FA132DE-3CCD-4C23-9CAF-BF6883D6418B}" type="datetimeFigureOut">
              <a:rPr lang="en-IE" smtClean="0"/>
              <a:pPr/>
              <a:t>22/10/2020</a:t>
            </a:fld>
            <a:endParaRPr lang="en-IE" dirty="0"/>
          </a:p>
        </p:txBody>
      </p:sp>
      <p:sp>
        <p:nvSpPr>
          <p:cNvPr id="5" name="Footer Placeholder 4"/>
          <p:cNvSpPr>
            <a:spLocks noGrp="1"/>
          </p:cNvSpPr>
          <p:nvPr>
            <p:ph type="ftr" sz="quarter" idx="3"/>
          </p:nvPr>
        </p:nvSpPr>
        <p:spPr>
          <a:xfrm>
            <a:off x="2271715" y="9181397"/>
            <a:ext cx="2314575" cy="527403"/>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IE"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7187C6D1-D2C4-449C-A347-1C6E5EEB2D6C}" type="slidenum">
              <a:rPr lang="en-IE" smtClean="0"/>
              <a:pPr/>
              <a:t>‹#›</a:t>
            </a:fld>
            <a:endParaRPr lang="en-IE" dirty="0"/>
          </a:p>
        </p:txBody>
      </p:sp>
    </p:spTree>
    <p:extLst>
      <p:ext uri="{BB962C8B-B14F-4D97-AF65-F5344CB8AC3E}">
        <p14:creationId xmlns:p14="http://schemas.microsoft.com/office/powerpoint/2010/main" val="1358783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y78DhKRxjQs"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s://youtu.be/y78DhKRxjQs"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www.facebook.com/hseireland" TargetMode="External"/><Relationship Id="rId7" Type="http://schemas.openxmlformats.org/officeDocument/2006/relationships/hyperlink" Target="https://scanner.topsec.com/?d=1824&amp;u=https://www2.hse.ie/coronavirus&amp;t=d06ec009baed46fca0f5dc6c720948cd2d68dd74"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scanner.topsec.com/?d=1824&amp;u=https://www.tiktok.com/@hselive&amp;t=15e736dd2e890672e022921097776fc42425e53d" TargetMode="External"/><Relationship Id="rId5" Type="http://schemas.openxmlformats.org/officeDocument/2006/relationships/hyperlink" Target="http://www.twitter.com/hselive" TargetMode="External"/><Relationship Id="rId4" Type="http://schemas.openxmlformats.org/officeDocument/2006/relationships/hyperlink" Target="http://www.instagram.com/irishhealthservic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partnerpack@hse.ie"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hyperlink" Target="mailto:Digital@hse.ie" TargetMode="External"/><Relationship Id="rId4" Type="http://schemas.openxmlformats.org/officeDocument/2006/relationships/hyperlink" Target="mailto:press@hse.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1" y="7870490"/>
            <a:ext cx="6858000" cy="1761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p:cNvSpPr txBox="1"/>
          <p:nvPr/>
        </p:nvSpPr>
        <p:spPr>
          <a:xfrm>
            <a:off x="7621" y="2640527"/>
            <a:ext cx="6858000" cy="7386638"/>
          </a:xfrm>
          <a:prstGeom prst="rect">
            <a:avLst/>
          </a:prstGeom>
          <a:solidFill>
            <a:srgbClr val="FFFF00"/>
          </a:solidFill>
        </p:spPr>
        <p:txBody>
          <a:bodyPr wrap="square" rtlCol="0">
            <a:spAutoFit/>
          </a:bodyPr>
          <a:lstStyle/>
          <a:p>
            <a:endParaRPr lang="en-US" sz="3200" b="1" dirty="0" smtClean="0">
              <a:solidFill>
                <a:srgbClr val="0070C0"/>
              </a:solidFill>
              <a:latin typeface="Arial"/>
              <a:cs typeface="Arial"/>
            </a:endParaRPr>
          </a:p>
          <a:p>
            <a:endParaRPr lang="en-US" sz="4400" b="1" dirty="0" smtClean="0">
              <a:solidFill>
                <a:schemeClr val="tx1">
                  <a:lumMod val="65000"/>
                  <a:lumOff val="35000"/>
                </a:schemeClr>
              </a:solidFill>
              <a:latin typeface="Arial"/>
              <a:cs typeface="Arial"/>
            </a:endParaRPr>
          </a:p>
          <a:p>
            <a:pPr algn="ctr"/>
            <a:r>
              <a:rPr lang="en-US" sz="4400" b="1" dirty="0" smtClean="0">
                <a:solidFill>
                  <a:srgbClr val="FFFF00"/>
                </a:solidFill>
                <a:latin typeface="Arial"/>
                <a:cs typeface="Arial"/>
              </a:rPr>
              <a:t>Bubbles</a:t>
            </a:r>
          </a:p>
          <a:p>
            <a:pPr algn="ctr"/>
            <a:endParaRPr lang="en-US" sz="4400" b="1" dirty="0" smtClean="0">
              <a:solidFill>
                <a:srgbClr val="595959"/>
              </a:solidFill>
              <a:latin typeface="Arial"/>
              <a:cs typeface="Arial"/>
            </a:endParaRPr>
          </a:p>
          <a:p>
            <a:pPr algn="ctr"/>
            <a:endParaRPr lang="en-US" sz="4400" b="1" dirty="0">
              <a:solidFill>
                <a:srgbClr val="595959"/>
              </a:solidFill>
              <a:latin typeface="Arial"/>
              <a:cs typeface="Arial"/>
            </a:endParaRPr>
          </a:p>
          <a:p>
            <a:pPr algn="ctr"/>
            <a:r>
              <a:rPr lang="en-US" sz="2400" b="1" dirty="0" smtClean="0">
                <a:solidFill>
                  <a:srgbClr val="595959"/>
                </a:solidFill>
                <a:latin typeface="Arial"/>
                <a:cs typeface="Arial"/>
              </a:rPr>
              <a:t>October 2020</a:t>
            </a:r>
          </a:p>
          <a:p>
            <a:pPr algn="ctr"/>
            <a:r>
              <a:rPr lang="en-US" sz="2800" b="1" dirty="0" smtClean="0">
                <a:solidFill>
                  <a:srgbClr val="595959"/>
                </a:solidFill>
                <a:latin typeface="Arial"/>
                <a:cs typeface="Arial"/>
              </a:rPr>
              <a:t>COVID Bubbles</a:t>
            </a:r>
          </a:p>
          <a:p>
            <a:pPr algn="ctr"/>
            <a:r>
              <a:rPr lang="en-US" sz="2800" b="1" dirty="0" smtClean="0">
                <a:solidFill>
                  <a:srgbClr val="595959"/>
                </a:solidFill>
                <a:latin typeface="Arial"/>
                <a:cs typeface="Arial"/>
              </a:rPr>
              <a:t>Campaign Information Pack</a:t>
            </a:r>
          </a:p>
          <a:p>
            <a:endParaRPr lang="en-US" sz="4400" b="1" dirty="0" smtClean="0">
              <a:solidFill>
                <a:srgbClr val="595959"/>
              </a:solidFill>
              <a:latin typeface="Arial"/>
              <a:cs typeface="Arial"/>
            </a:endParaRPr>
          </a:p>
          <a:p>
            <a:endParaRPr lang="en-US" sz="4400" b="1" dirty="0" smtClean="0">
              <a:solidFill>
                <a:srgbClr val="595959"/>
              </a:solidFill>
              <a:latin typeface="Arial"/>
              <a:cs typeface="Arial"/>
            </a:endParaRPr>
          </a:p>
          <a:p>
            <a:endParaRPr lang="en-US" sz="4400" b="1" dirty="0" smtClean="0">
              <a:solidFill>
                <a:srgbClr val="595959"/>
              </a:solidFill>
              <a:latin typeface="Arial"/>
              <a:cs typeface="Arial"/>
            </a:endParaRPr>
          </a:p>
          <a:p>
            <a:endParaRPr lang="en-US" sz="1900" b="1" dirty="0" smtClean="0">
              <a:solidFill>
                <a:srgbClr val="595959"/>
              </a:solidFill>
              <a:latin typeface="Arial"/>
              <a:cs typeface="Arial"/>
            </a:endParaRPr>
          </a:p>
          <a:p>
            <a:endParaRPr lang="en-US" sz="1900" b="1" dirty="0">
              <a:solidFill>
                <a:srgbClr val="595959"/>
              </a:solidFill>
              <a:latin typeface="Arial"/>
              <a:cs typeface="Aria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1" y="-376002"/>
            <a:ext cx="6858000"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Dept of Health COVID-19 Logo.jpg"/>
          <p:cNvPicPr>
            <a:picLocks noChangeAspect="1"/>
          </p:cNvPicPr>
          <p:nvPr/>
        </p:nvPicPr>
        <p:blipFill>
          <a:blip r:embed="rId4" cstate="print"/>
          <a:stretch>
            <a:fillRect/>
          </a:stretch>
        </p:blipFill>
        <p:spPr>
          <a:xfrm>
            <a:off x="4712971" y="4200031"/>
            <a:ext cx="2152650" cy="1074426"/>
          </a:xfrm>
          <a:prstGeom prst="rect">
            <a:avLst/>
          </a:prstGeom>
        </p:spPr>
      </p:pic>
      <p:sp>
        <p:nvSpPr>
          <p:cNvPr id="2" name="Isosceles Triangle 1"/>
          <p:cNvSpPr/>
          <p:nvPr/>
        </p:nvSpPr>
        <p:spPr>
          <a:xfrm>
            <a:off x="0" y="8502855"/>
            <a:ext cx="6858000" cy="1524309"/>
          </a:xfrm>
          <a:prstGeom prst="triangle">
            <a:avLst>
              <a:gd name="adj" fmla="val 746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9429" y="9252554"/>
            <a:ext cx="502921" cy="44891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7167" y="9193490"/>
            <a:ext cx="1764983" cy="620129"/>
          </a:xfrm>
          <a:prstGeom prst="rect">
            <a:avLst/>
          </a:prstGeom>
        </p:spPr>
      </p:pic>
    </p:spTree>
    <p:extLst>
      <p:ext uri="{BB962C8B-B14F-4D97-AF65-F5344CB8AC3E}">
        <p14:creationId xmlns:p14="http://schemas.microsoft.com/office/powerpoint/2010/main" val="3910659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31" y="531723"/>
            <a:ext cx="5274201" cy="461665"/>
          </a:xfrm>
          <a:prstGeom prst="rect">
            <a:avLst/>
          </a:prstGeom>
        </p:spPr>
        <p:txBody>
          <a:bodyPr wrap="none">
            <a:spAutoFit/>
          </a:bodyPr>
          <a:lstStyle/>
          <a:p>
            <a:r>
              <a:rPr lang="en-US" sz="2400" b="1" dirty="0" smtClean="0">
                <a:solidFill>
                  <a:schemeClr val="accent4"/>
                </a:solidFill>
                <a:latin typeface="Arial" panose="020B0604020202020204" pitchFamily="34" charset="0"/>
              </a:rPr>
              <a:t>Making invisible protection visible.</a:t>
            </a:r>
          </a:p>
        </p:txBody>
      </p:sp>
      <p:sp>
        <p:nvSpPr>
          <p:cNvPr id="11" name="Rectangle 10"/>
          <p:cNvSpPr/>
          <p:nvPr/>
        </p:nvSpPr>
        <p:spPr>
          <a:xfrm>
            <a:off x="-228601" y="1112634"/>
            <a:ext cx="6915150" cy="1169551"/>
          </a:xfrm>
          <a:prstGeom prst="rect">
            <a:avLst/>
          </a:prstGeom>
        </p:spPr>
        <p:txBody>
          <a:bodyPr wrap="square">
            <a:spAutoFit/>
          </a:bodyPr>
          <a:lstStyle/>
          <a:p>
            <a:pPr lvl="1"/>
            <a:r>
              <a:rPr lang="en-IE" sz="1750" dirty="0" smtClean="0">
                <a:solidFill>
                  <a:schemeClr val="tx1">
                    <a:lumMod val="65000"/>
                    <a:lumOff val="35000"/>
                  </a:schemeClr>
                </a:solidFill>
                <a:latin typeface="Arial" pitchFamily="34" charset="0"/>
                <a:cs typeface="Arial" pitchFamily="34" charset="0"/>
              </a:rPr>
              <a:t>The HSE COVID Bubbles campaign creates a visual reminder of the protection we can share when we follow public health actions, and how easy it can be the lost.   The bubble idea makes the invisible visible. </a:t>
            </a:r>
            <a:endParaRPr lang="en-IE" dirty="0" smtClean="0">
              <a:solidFill>
                <a:schemeClr val="tx1">
                  <a:lumMod val="65000"/>
                  <a:lumOff val="35000"/>
                </a:schemeClr>
              </a:solidFill>
              <a:latin typeface="Arial" pitchFamily="34" charset="0"/>
              <a:cs typeface="Arial" pitchFamily="34" charset="0"/>
            </a:endParaRPr>
          </a:p>
        </p:txBody>
      </p:sp>
      <p:sp>
        <p:nvSpPr>
          <p:cNvPr id="15" name="Rectangle 14"/>
          <p:cNvSpPr/>
          <p:nvPr/>
        </p:nvSpPr>
        <p:spPr>
          <a:xfrm>
            <a:off x="203780" y="2336736"/>
            <a:ext cx="6482769" cy="2308324"/>
          </a:xfrm>
          <a:prstGeom prst="rect">
            <a:avLst/>
          </a:prstGeom>
        </p:spPr>
        <p:txBody>
          <a:bodyPr wrap="square">
            <a:spAutoFit/>
          </a:bodyPr>
          <a:lstStyle/>
          <a:p>
            <a:pPr lvl="0" fontAlgn="base">
              <a:spcBef>
                <a:spcPct val="0"/>
              </a:spcBef>
              <a:spcAft>
                <a:spcPct val="0"/>
              </a:spcAft>
            </a:pPr>
            <a:r>
              <a:rPr lang="en-IE" sz="1750" dirty="0" smtClean="0">
                <a:solidFill>
                  <a:schemeClr val="tx1">
                    <a:lumMod val="65000"/>
                    <a:lumOff val="35000"/>
                  </a:schemeClr>
                </a:solidFill>
                <a:latin typeface="Arial" pitchFamily="34" charset="0"/>
                <a:ea typeface="Calibri" pitchFamily="34" charset="0"/>
                <a:cs typeface="Arial" pitchFamily="34" charset="0"/>
              </a:rPr>
              <a:t>There is strong evidence to show that mass media campaigns can help to change behaviour.  </a:t>
            </a:r>
            <a:r>
              <a:rPr lang="en-IE" sz="1750" dirty="0" smtClean="0" bmk="">
                <a:solidFill>
                  <a:schemeClr val="tx1">
                    <a:lumMod val="65000"/>
                    <a:lumOff val="35000"/>
                  </a:schemeClr>
                </a:solidFill>
                <a:latin typeface="Arial" pitchFamily="34" charset="0"/>
                <a:ea typeface="Calibri" pitchFamily="34" charset="0"/>
                <a:cs typeface="Arial" pitchFamily="34" charset="0"/>
              </a:rPr>
              <a:t>Insights from social science suggest that encouraging a shared sense of purpose, promoting preventative behaviours as a social norm, ensuring that people know where they can go for trusted information, and highlighting that we all benefit from each other’s actions to prevent the spread of infection are central to the COVID-19 response.</a:t>
            </a:r>
            <a:endParaRPr lang="en-IE" sz="1750" dirty="0" smtClean="0">
              <a:solidFill>
                <a:schemeClr val="tx1">
                  <a:lumMod val="65000"/>
                  <a:lumOff val="35000"/>
                </a:schemeClr>
              </a:solidFill>
              <a:latin typeface="Arial" pitchFamily="34" charset="0"/>
              <a:cs typeface="Arial" pitchFamily="34" charset="0"/>
            </a:endParaRPr>
          </a:p>
        </p:txBody>
      </p:sp>
      <p:sp>
        <p:nvSpPr>
          <p:cNvPr id="17" name="Rectangle 7"/>
          <p:cNvSpPr>
            <a:spLocks noChangeArrowheads="1"/>
          </p:cNvSpPr>
          <p:nvPr/>
        </p:nvSpPr>
        <p:spPr bwMode="auto">
          <a:xfrm>
            <a:off x="203779" y="4648907"/>
            <a:ext cx="6482769" cy="4131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750" b="0" i="0" u="none" strike="noStrike" cap="none" normalizeH="0" baseline="0" dirty="0" smtClean="0">
                <a:ln>
                  <a:noFill/>
                </a:ln>
                <a:solidFill>
                  <a:schemeClr val="tx1">
                    <a:lumMod val="65000"/>
                    <a:lumOff val="35000"/>
                  </a:schemeClr>
                </a:solidFill>
                <a:effectLst/>
                <a:latin typeface="Arial" pitchFamily="34" charset="0"/>
                <a:ea typeface="Calibri" pitchFamily="34" charset="0"/>
                <a:cs typeface="Arial" pitchFamily="34" charset="0"/>
              </a:rPr>
              <a:t>For some time, cases have</a:t>
            </a:r>
            <a:r>
              <a:rPr kumimoji="0" lang="en-IE" sz="1750" b="0" i="0" u="none" strike="noStrike" cap="none" normalizeH="0" dirty="0" smtClean="0">
                <a:ln>
                  <a:noFill/>
                </a:ln>
                <a:solidFill>
                  <a:schemeClr val="tx1">
                    <a:lumMod val="65000"/>
                    <a:lumOff val="35000"/>
                  </a:schemeClr>
                </a:solidFill>
                <a:effectLst/>
                <a:latin typeface="Arial" pitchFamily="34" charset="0"/>
                <a:ea typeface="Calibri" pitchFamily="34" charset="0"/>
                <a:cs typeface="Arial" pitchFamily="34" charset="0"/>
              </a:rPr>
              <a:t> been rising, especially in </a:t>
            </a:r>
            <a:r>
              <a:rPr lang="en-IE" sz="1750" dirty="0" smtClean="0">
                <a:solidFill>
                  <a:schemeClr val="tx1">
                    <a:lumMod val="65000"/>
                    <a:lumOff val="35000"/>
                  </a:schemeClr>
                </a:solidFill>
                <a:latin typeface="Arial" pitchFamily="34" charset="0"/>
                <a:ea typeface="Calibri" pitchFamily="34" charset="0"/>
                <a:cs typeface="Arial" pitchFamily="34" charset="0"/>
              </a:rPr>
              <a:t>younger age groups and today, our country enters a new phase of level 5 restrictions. It’s now more important than even that we understand how protective measures can keep us all safe and slow the spread of the virus.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750" b="0" i="0" u="none" strike="noStrike" cap="none" normalizeH="0" baseline="0" dirty="0">
              <a:ln>
                <a:noFill/>
              </a:ln>
              <a:solidFill>
                <a:schemeClr val="tx1">
                  <a:lumMod val="65000"/>
                  <a:lumOff val="35000"/>
                </a:schemeClr>
              </a:solidFill>
              <a:effectLst/>
              <a:latin typeface="Arial" pitchFamily="34" charset="0"/>
              <a:ea typeface="Calibri" pitchFamily="34" charset="0"/>
              <a:cs typeface="Arial" pitchFamily="34" charset="0"/>
            </a:endParaRPr>
          </a:p>
          <a:p>
            <a:pPr lvl="0" fontAlgn="base">
              <a:spcBef>
                <a:spcPct val="0"/>
              </a:spcBef>
              <a:spcAft>
                <a:spcPct val="0"/>
              </a:spcAft>
            </a:pPr>
            <a:r>
              <a:rPr kumimoji="0" lang="en-IE" sz="1750" b="0" i="0" u="none" strike="noStrike" cap="none" normalizeH="0" baseline="0" dirty="0" smtClean="0">
                <a:ln>
                  <a:noFill/>
                </a:ln>
                <a:solidFill>
                  <a:schemeClr val="tx1">
                    <a:lumMod val="65000"/>
                    <a:lumOff val="35000"/>
                  </a:schemeClr>
                </a:solidFill>
                <a:effectLst/>
                <a:latin typeface="Arial" pitchFamily="34" charset="0"/>
                <a:cs typeface="Arial" pitchFamily="34" charset="0"/>
              </a:rPr>
              <a:t>We </a:t>
            </a:r>
            <a:r>
              <a:rPr lang="en-IE" sz="1750" dirty="0" smtClean="0">
                <a:solidFill>
                  <a:schemeClr val="tx1">
                    <a:lumMod val="65000"/>
                    <a:lumOff val="35000"/>
                  </a:schemeClr>
                </a:solidFill>
                <a:latin typeface="Arial" pitchFamily="34" charset="0"/>
                <a:cs typeface="Arial" pitchFamily="34" charset="0"/>
              </a:rPr>
              <a:t>are also asking for support this week from well-known people and social media ambassadors who have strong followings on Instagram and TikTok. We know that COVID is the problem and that we are all the answer - so we’re asking for everyone’s help to reinforce the public health messaging, by  taking part in a social relay of actions they are taking to help fight COVID.  You can join in this relay, sharing what you do each day to help protect yourself and others – use the #HoldFirm to take part or share.</a:t>
            </a:r>
            <a:endParaRPr kumimoji="0" lang="en-I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9725" y="7658933"/>
            <a:ext cx="6518275" cy="646331"/>
          </a:xfrm>
          <a:prstGeom prst="rect">
            <a:avLst/>
          </a:prstGeom>
        </p:spPr>
        <p:txBody>
          <a:bodyPr wrap="square">
            <a:spAutoFit/>
          </a:bodyPr>
          <a:lstStyle/>
          <a:p>
            <a:r>
              <a:rPr lang="en-IE" dirty="0" smtClean="0">
                <a:solidFill>
                  <a:srgbClr val="59595F"/>
                </a:solidFill>
                <a:latin typeface="Arial" panose="020B0604020202020204" pitchFamily="34" charset="0"/>
                <a:cs typeface="Arial" panose="020B0604020202020204" pitchFamily="34" charset="0"/>
              </a:rPr>
              <a:t/>
            </a:r>
            <a:br>
              <a:rPr lang="en-IE" dirty="0" smtClean="0">
                <a:solidFill>
                  <a:srgbClr val="59595F"/>
                </a:solidFill>
                <a:latin typeface="Arial" panose="020B0604020202020204" pitchFamily="34" charset="0"/>
                <a:cs typeface="Arial" panose="020B0604020202020204" pitchFamily="34" charset="0"/>
              </a:rPr>
            </a:br>
            <a:endParaRPr lang="en-IE"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TextBox 4"/>
          <p:cNvSpPr txBox="1"/>
          <p:nvPr/>
        </p:nvSpPr>
        <p:spPr>
          <a:xfrm>
            <a:off x="342900" y="990600"/>
            <a:ext cx="5886450" cy="9787295"/>
          </a:xfrm>
          <a:prstGeom prst="rect">
            <a:avLst/>
          </a:prstGeom>
          <a:noFill/>
        </p:spPr>
        <p:txBody>
          <a:bodyPr wrap="square" rtlCol="0">
            <a:spAutoFit/>
          </a:bodyPr>
          <a:lstStyle/>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a:p>
            <a:pPr lvl="0" algn="just" fontAlgn="base">
              <a:spcBef>
                <a:spcPct val="0"/>
              </a:spcBef>
              <a:spcAft>
                <a:spcPct val="0"/>
              </a:spcAft>
            </a:pPr>
            <a:endParaRPr lang="en-GB" dirty="0" smtClean="0">
              <a:solidFill>
                <a:schemeClr val="tx1">
                  <a:lumMod val="65000"/>
                  <a:lumOff val="35000"/>
                </a:schemeClr>
              </a:solidFill>
              <a:latin typeface="Arial" pitchFamily="34" charset="0"/>
              <a:ea typeface="Times New Roman" pitchFamily="18" charset="0"/>
              <a:cs typeface="Arial" pitchFamily="34" charset="0"/>
            </a:endParaRPr>
          </a:p>
        </p:txBody>
      </p:sp>
      <p:sp>
        <p:nvSpPr>
          <p:cNvPr id="6" name="Rectangle 5"/>
          <p:cNvSpPr/>
          <p:nvPr/>
        </p:nvSpPr>
        <p:spPr>
          <a:xfrm>
            <a:off x="0" y="1018550"/>
            <a:ext cx="6858000" cy="2308324"/>
          </a:xfrm>
          <a:prstGeom prst="rect">
            <a:avLst/>
          </a:prstGeom>
        </p:spPr>
        <p:txBody>
          <a:bodyPr wrap="square">
            <a:spAutoFit/>
          </a:bodyPr>
          <a:lstStyle/>
          <a:p>
            <a:pPr algn="just"/>
            <a:endParaRPr lang="en-IE" dirty="0" smtClean="0">
              <a:solidFill>
                <a:schemeClr val="tx1">
                  <a:lumMod val="65000"/>
                  <a:lumOff val="35000"/>
                </a:schemeClr>
              </a:solidFill>
              <a:latin typeface="Arial" panose="020B0604020202020204" pitchFamily="34" charset="0"/>
              <a:cs typeface="Arial" panose="020B0604020202020204" pitchFamily="34" charset="0"/>
            </a:endParaRPr>
          </a:p>
          <a:p>
            <a:pPr algn="just"/>
            <a:endParaRPr lang="en-IE"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dirty="0" smtClean="0">
              <a:solidFill>
                <a:schemeClr val="tx1">
                  <a:lumMod val="65000"/>
                  <a:lumOff val="35000"/>
                </a:schemeClr>
              </a:solidFill>
              <a:latin typeface="Arial" panose="020B0604020202020204" pitchFamily="34" charset="0"/>
              <a:cs typeface="Arial" panose="020B0604020202020204" pitchFamily="34" charset="0"/>
            </a:endParaRPr>
          </a:p>
          <a:p>
            <a:pPr algn="just"/>
            <a:endParaRPr lang="en-IE" dirty="0" smtClean="0">
              <a:solidFill>
                <a:schemeClr val="tx1">
                  <a:lumMod val="65000"/>
                  <a:lumOff val="35000"/>
                </a:schemeClr>
              </a:solidFill>
              <a:latin typeface="Arial" panose="020B0604020202020204" pitchFamily="34" charset="0"/>
              <a:cs typeface="Arial" panose="020B0604020202020204" pitchFamily="34" charset="0"/>
            </a:endParaRPr>
          </a:p>
          <a:p>
            <a:pPr algn="just"/>
            <a:endParaRPr lang="en-IE" dirty="0" smtClean="0">
              <a:solidFill>
                <a:schemeClr val="tx1">
                  <a:lumMod val="65000"/>
                  <a:lumOff val="35000"/>
                </a:schemeClr>
              </a:solidFill>
              <a:latin typeface="Arial" panose="020B0604020202020204" pitchFamily="34" charset="0"/>
              <a:cs typeface="Arial" panose="020B0604020202020204" pitchFamily="34" charset="0"/>
            </a:endParaRPr>
          </a:p>
          <a:p>
            <a:pPr algn="just"/>
            <a:endParaRPr lang="en-IE" dirty="0" smtClean="0">
              <a:solidFill>
                <a:schemeClr val="tx1">
                  <a:lumMod val="65000"/>
                  <a:lumOff val="35000"/>
                </a:schemeClr>
              </a:solidFill>
              <a:latin typeface="Arial" panose="020B0604020202020204" pitchFamily="34" charset="0"/>
              <a:cs typeface="Arial" panose="020B0604020202020204" pitchFamily="34" charset="0"/>
            </a:endParaRPr>
          </a:p>
          <a:p>
            <a:pPr algn="just"/>
            <a:endParaRPr lang="en-IE"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Rectangle 7"/>
          <p:cNvSpPr/>
          <p:nvPr/>
        </p:nvSpPr>
        <p:spPr>
          <a:xfrm>
            <a:off x="231775" y="1144298"/>
            <a:ext cx="5779078" cy="5601533"/>
          </a:xfrm>
          <a:prstGeom prst="rect">
            <a:avLst/>
          </a:prstGeom>
        </p:spPr>
        <p:txBody>
          <a:bodyPr wrap="square">
            <a:spAutoFit/>
          </a:bodyPr>
          <a:lstStyle/>
          <a:p>
            <a:r>
              <a:rPr lang="en-US" sz="1900" dirty="0" smtClean="0">
                <a:solidFill>
                  <a:schemeClr val="tx1">
                    <a:lumMod val="65000"/>
                    <a:lumOff val="35000"/>
                  </a:schemeClr>
                </a:solidFill>
                <a:latin typeface="Arial" panose="020B0604020202020204" pitchFamily="34" charset="0"/>
                <a:cs typeface="Arial" panose="020B0604020202020204" pitchFamily="34" charset="0"/>
              </a:rPr>
              <a:t>When </a:t>
            </a:r>
            <a:r>
              <a:rPr lang="en-US" sz="1900" dirty="0">
                <a:solidFill>
                  <a:schemeClr val="tx1">
                    <a:lumMod val="65000"/>
                    <a:lumOff val="35000"/>
                  </a:schemeClr>
                </a:solidFill>
                <a:latin typeface="Arial" panose="020B0604020202020204" pitchFamily="34" charset="0"/>
                <a:cs typeface="Arial" panose="020B0604020202020204" pitchFamily="34" charset="0"/>
              </a:rPr>
              <a:t>you keep your distance, no matter how awkward it feels, you’re protecting yourself and those around you from the spread of COVID-19.</a:t>
            </a:r>
            <a:endParaRPr lang="en-IE" sz="1900" dirty="0">
              <a:solidFill>
                <a:schemeClr val="tx1">
                  <a:lumMod val="65000"/>
                  <a:lumOff val="35000"/>
                </a:schemeClr>
              </a:solidFill>
              <a:latin typeface="Arial" panose="020B0604020202020204" pitchFamily="34" charset="0"/>
              <a:cs typeface="Arial" panose="020B0604020202020204" pitchFamily="34" charset="0"/>
            </a:endParaRPr>
          </a:p>
          <a:p>
            <a:r>
              <a:rPr lang="en-US" sz="1900" dirty="0">
                <a:solidFill>
                  <a:schemeClr val="tx1">
                    <a:lumMod val="65000"/>
                    <a:lumOff val="35000"/>
                  </a:schemeClr>
                </a:solidFill>
                <a:latin typeface="Arial" panose="020B0604020202020204" pitchFamily="34" charset="0"/>
                <a:cs typeface="Arial" panose="020B0604020202020204" pitchFamily="34" charset="0"/>
              </a:rPr>
              <a:t>            </a:t>
            </a:r>
            <a:endParaRPr lang="en-IE" sz="1900" dirty="0">
              <a:solidFill>
                <a:schemeClr val="tx1">
                  <a:lumMod val="65000"/>
                  <a:lumOff val="35000"/>
                </a:schemeClr>
              </a:solidFill>
              <a:latin typeface="Arial" panose="020B0604020202020204" pitchFamily="34" charset="0"/>
              <a:cs typeface="Arial" panose="020B0604020202020204" pitchFamily="34" charset="0"/>
            </a:endParaRPr>
          </a:p>
          <a:p>
            <a:r>
              <a:rPr lang="en-US" sz="1900" dirty="0" smtClean="0">
                <a:solidFill>
                  <a:schemeClr val="tx1">
                    <a:lumMod val="65000"/>
                    <a:lumOff val="35000"/>
                  </a:schemeClr>
                </a:solidFill>
                <a:latin typeface="Arial" panose="020B0604020202020204" pitchFamily="34" charset="0"/>
                <a:cs typeface="Arial" panose="020B0604020202020204" pitchFamily="34" charset="0"/>
              </a:rPr>
              <a:t>But </a:t>
            </a:r>
            <a:r>
              <a:rPr lang="en-US" sz="1900" dirty="0">
                <a:solidFill>
                  <a:schemeClr val="tx1">
                    <a:lumMod val="65000"/>
                    <a:lumOff val="35000"/>
                  </a:schemeClr>
                </a:solidFill>
                <a:latin typeface="Arial" panose="020B0604020202020204" pitchFamily="34" charset="0"/>
                <a:cs typeface="Arial" panose="020B0604020202020204" pitchFamily="34" charset="0"/>
              </a:rPr>
              <a:t>when you drop your </a:t>
            </a:r>
            <a:r>
              <a:rPr lang="en-US" sz="1900" dirty="0" smtClean="0">
                <a:solidFill>
                  <a:schemeClr val="tx1">
                    <a:lumMod val="65000"/>
                    <a:lumOff val="35000"/>
                  </a:schemeClr>
                </a:solidFill>
                <a:latin typeface="Arial" panose="020B0604020202020204" pitchFamily="34" charset="0"/>
                <a:cs typeface="Arial" panose="020B0604020202020204" pitchFamily="34" charset="0"/>
              </a:rPr>
              <a:t>guard,</a:t>
            </a:r>
            <a:r>
              <a:rPr lang="en-US" sz="1900" dirty="0">
                <a:solidFill>
                  <a:schemeClr val="tx1">
                    <a:lumMod val="65000"/>
                    <a:lumOff val="35000"/>
                  </a:schemeClr>
                </a:solidFill>
                <a:latin typeface="Arial" panose="020B0604020202020204" pitchFamily="34" charset="0"/>
                <a:cs typeface="Arial" panose="020B0604020202020204" pitchFamily="34" charset="0"/>
              </a:rPr>
              <a:t> </a:t>
            </a:r>
            <a:endParaRPr lang="en-IE" sz="1900" dirty="0">
              <a:solidFill>
                <a:schemeClr val="tx1">
                  <a:lumMod val="65000"/>
                  <a:lumOff val="35000"/>
                </a:schemeClr>
              </a:solidFill>
              <a:latin typeface="Arial" panose="020B0604020202020204" pitchFamily="34" charset="0"/>
              <a:cs typeface="Arial" panose="020B0604020202020204" pitchFamily="34" charset="0"/>
            </a:endParaRPr>
          </a:p>
          <a:p>
            <a:r>
              <a:rPr lang="en-US" sz="1900" dirty="0">
                <a:solidFill>
                  <a:schemeClr val="tx1">
                    <a:lumMod val="65000"/>
                    <a:lumOff val="35000"/>
                  </a:schemeClr>
                </a:solidFill>
                <a:latin typeface="Arial" panose="020B0604020202020204" pitchFamily="34" charset="0"/>
                <a:cs typeface="Arial" panose="020B0604020202020204" pitchFamily="34" charset="0"/>
              </a:rPr>
              <a:t>When groups get </a:t>
            </a:r>
            <a:r>
              <a:rPr lang="en-US" sz="1900" dirty="0" smtClean="0">
                <a:solidFill>
                  <a:schemeClr val="tx1">
                    <a:lumMod val="65000"/>
                    <a:lumOff val="35000"/>
                  </a:schemeClr>
                </a:solidFill>
                <a:latin typeface="Arial" panose="020B0604020202020204" pitchFamily="34" charset="0"/>
                <a:cs typeface="Arial" panose="020B0604020202020204" pitchFamily="34" charset="0"/>
              </a:rPr>
              <a:t>together,</a:t>
            </a:r>
            <a:endParaRPr lang="en-IE" sz="1900" dirty="0">
              <a:solidFill>
                <a:schemeClr val="tx1">
                  <a:lumMod val="65000"/>
                  <a:lumOff val="35000"/>
                </a:schemeClr>
              </a:solidFill>
              <a:latin typeface="Arial" panose="020B0604020202020204" pitchFamily="34" charset="0"/>
              <a:cs typeface="Arial" panose="020B0604020202020204" pitchFamily="34" charset="0"/>
            </a:endParaRPr>
          </a:p>
          <a:p>
            <a:r>
              <a:rPr lang="en-US" sz="1900" dirty="0" smtClean="0">
                <a:solidFill>
                  <a:schemeClr val="tx1">
                    <a:lumMod val="65000"/>
                    <a:lumOff val="35000"/>
                  </a:schemeClr>
                </a:solidFill>
                <a:latin typeface="Arial" panose="020B0604020202020204" pitchFamily="34" charset="0"/>
                <a:cs typeface="Arial" panose="020B0604020202020204" pitchFamily="34" charset="0"/>
              </a:rPr>
              <a:t>When </a:t>
            </a:r>
            <a:r>
              <a:rPr lang="en-US" sz="1900" dirty="0">
                <a:solidFill>
                  <a:schemeClr val="tx1">
                    <a:lumMod val="65000"/>
                    <a:lumOff val="35000"/>
                  </a:schemeClr>
                </a:solidFill>
                <a:latin typeface="Arial" panose="020B0604020202020204" pitchFamily="34" charset="0"/>
                <a:cs typeface="Arial" panose="020B0604020202020204" pitchFamily="34" charset="0"/>
              </a:rPr>
              <a:t>you shake hands or hug someone you </a:t>
            </a:r>
            <a:r>
              <a:rPr lang="en-US" sz="1900" dirty="0" smtClean="0">
                <a:solidFill>
                  <a:schemeClr val="tx1">
                    <a:lumMod val="65000"/>
                    <a:lumOff val="35000"/>
                  </a:schemeClr>
                </a:solidFill>
                <a:latin typeface="Arial" panose="020B0604020202020204" pitchFamily="34" charset="0"/>
                <a:cs typeface="Arial" panose="020B0604020202020204" pitchFamily="34" charset="0"/>
              </a:rPr>
              <a:t>love,</a:t>
            </a:r>
            <a:endParaRPr lang="en-IE" sz="1900" dirty="0">
              <a:solidFill>
                <a:schemeClr val="tx1">
                  <a:lumMod val="65000"/>
                  <a:lumOff val="35000"/>
                </a:schemeClr>
              </a:solidFill>
              <a:latin typeface="Arial" panose="020B0604020202020204" pitchFamily="34" charset="0"/>
              <a:cs typeface="Arial" panose="020B0604020202020204" pitchFamily="34" charset="0"/>
            </a:endParaRPr>
          </a:p>
          <a:p>
            <a:r>
              <a:rPr lang="en-US" sz="1900" dirty="0" smtClean="0">
                <a:solidFill>
                  <a:schemeClr val="tx1">
                    <a:lumMod val="65000"/>
                    <a:lumOff val="35000"/>
                  </a:schemeClr>
                </a:solidFill>
                <a:latin typeface="Arial" panose="020B0604020202020204" pitchFamily="34" charset="0"/>
                <a:cs typeface="Arial" panose="020B0604020202020204" pitchFamily="34" charset="0"/>
              </a:rPr>
              <a:t>When </a:t>
            </a:r>
            <a:r>
              <a:rPr lang="en-US" sz="1900" dirty="0">
                <a:solidFill>
                  <a:schemeClr val="tx1">
                    <a:lumMod val="65000"/>
                    <a:lumOff val="35000"/>
                  </a:schemeClr>
                </a:solidFill>
                <a:latin typeface="Arial" panose="020B0604020202020204" pitchFamily="34" charset="0"/>
                <a:cs typeface="Arial" panose="020B0604020202020204" pitchFamily="34" charset="0"/>
              </a:rPr>
              <a:t>you step forward instead of taking a step </a:t>
            </a:r>
            <a:r>
              <a:rPr lang="en-US" sz="1900" dirty="0" smtClean="0">
                <a:solidFill>
                  <a:schemeClr val="tx1">
                    <a:lumMod val="65000"/>
                    <a:lumOff val="35000"/>
                  </a:schemeClr>
                </a:solidFill>
                <a:latin typeface="Arial" panose="020B0604020202020204" pitchFamily="34" charset="0"/>
                <a:cs typeface="Arial" panose="020B0604020202020204" pitchFamily="34" charset="0"/>
              </a:rPr>
              <a:t>back</a:t>
            </a:r>
            <a:r>
              <a:rPr lang="en-US" sz="1900" dirty="0">
                <a:solidFill>
                  <a:schemeClr val="tx1">
                    <a:lumMod val="65000"/>
                    <a:lumOff val="35000"/>
                  </a:schemeClr>
                </a:solidFill>
                <a:latin typeface="Arial" panose="020B0604020202020204" pitchFamily="34" charset="0"/>
                <a:cs typeface="Arial" panose="020B0604020202020204" pitchFamily="34" charset="0"/>
              </a:rPr>
              <a:t>,</a:t>
            </a:r>
            <a:r>
              <a:rPr lang="en-US" sz="1900" dirty="0" smtClean="0">
                <a:solidFill>
                  <a:schemeClr val="tx1">
                    <a:lumMod val="65000"/>
                    <a:lumOff val="35000"/>
                  </a:schemeClr>
                </a:solidFill>
                <a:latin typeface="Arial" panose="020B0604020202020204" pitchFamily="34" charset="0"/>
                <a:cs typeface="Arial" panose="020B0604020202020204" pitchFamily="34" charset="0"/>
              </a:rPr>
              <a:t/>
            </a:r>
            <a:br>
              <a:rPr lang="en-US" sz="1900" dirty="0" smtClean="0">
                <a:solidFill>
                  <a:schemeClr val="tx1">
                    <a:lumMod val="65000"/>
                    <a:lumOff val="35000"/>
                  </a:schemeClr>
                </a:solidFill>
                <a:latin typeface="Arial" panose="020B0604020202020204" pitchFamily="34" charset="0"/>
                <a:cs typeface="Arial" panose="020B0604020202020204" pitchFamily="34" charset="0"/>
              </a:rPr>
            </a:br>
            <a:endParaRPr lang="en-IE" sz="1900" dirty="0">
              <a:solidFill>
                <a:schemeClr val="tx1">
                  <a:lumMod val="65000"/>
                  <a:lumOff val="35000"/>
                </a:schemeClr>
              </a:solidFill>
              <a:latin typeface="Arial" panose="020B0604020202020204" pitchFamily="34" charset="0"/>
              <a:cs typeface="Arial" panose="020B0604020202020204" pitchFamily="34" charset="0"/>
            </a:endParaRPr>
          </a:p>
          <a:p>
            <a:r>
              <a:rPr lang="en-US" sz="1900" dirty="0" smtClean="0">
                <a:solidFill>
                  <a:schemeClr val="tx1">
                    <a:lumMod val="65000"/>
                    <a:lumOff val="35000"/>
                  </a:schemeClr>
                </a:solidFill>
                <a:latin typeface="Arial" panose="020B0604020202020204" pitchFamily="34" charset="0"/>
                <a:cs typeface="Arial" panose="020B0604020202020204" pitchFamily="34" charset="0"/>
              </a:rPr>
              <a:t>You </a:t>
            </a:r>
            <a:r>
              <a:rPr lang="en-US" sz="1900" dirty="0">
                <a:solidFill>
                  <a:schemeClr val="tx1">
                    <a:lumMod val="65000"/>
                    <a:lumOff val="35000"/>
                  </a:schemeClr>
                </a:solidFill>
                <a:latin typeface="Arial" panose="020B0604020202020204" pitchFamily="34" charset="0"/>
                <a:cs typeface="Arial" panose="020B0604020202020204" pitchFamily="34" charset="0"/>
              </a:rPr>
              <a:t>could become exposed to the virus and so could the people around you. </a:t>
            </a:r>
            <a:endParaRPr lang="en-IE" sz="1900" dirty="0">
              <a:solidFill>
                <a:schemeClr val="tx1">
                  <a:lumMod val="65000"/>
                  <a:lumOff val="35000"/>
                </a:schemeClr>
              </a:solidFill>
              <a:latin typeface="Arial" panose="020B0604020202020204" pitchFamily="34" charset="0"/>
              <a:cs typeface="Arial" panose="020B0604020202020204" pitchFamily="34" charset="0"/>
            </a:endParaRPr>
          </a:p>
          <a:p>
            <a:r>
              <a:rPr lang="en-US" sz="1900" dirty="0" smtClean="0">
                <a:solidFill>
                  <a:schemeClr val="tx1">
                    <a:lumMod val="65000"/>
                    <a:lumOff val="35000"/>
                  </a:schemeClr>
                </a:solidFill>
                <a:latin typeface="Arial" panose="020B0604020202020204" pitchFamily="34" charset="0"/>
                <a:cs typeface="Arial" panose="020B0604020202020204" pitchFamily="34" charset="0"/>
              </a:rPr>
              <a:t>Help </a:t>
            </a:r>
            <a:r>
              <a:rPr lang="en-US" sz="1900" dirty="0">
                <a:solidFill>
                  <a:schemeClr val="tx1">
                    <a:lumMod val="65000"/>
                    <a:lumOff val="35000"/>
                  </a:schemeClr>
                </a:solidFill>
                <a:latin typeface="Arial" panose="020B0604020202020204" pitchFamily="34" charset="0"/>
                <a:cs typeface="Arial" panose="020B0604020202020204" pitchFamily="34" charset="0"/>
              </a:rPr>
              <a:t>drive the number of cases </a:t>
            </a:r>
            <a:r>
              <a:rPr lang="en-US" sz="1900" dirty="0" smtClean="0">
                <a:solidFill>
                  <a:schemeClr val="tx1">
                    <a:lumMod val="65000"/>
                    <a:lumOff val="35000"/>
                  </a:schemeClr>
                </a:solidFill>
                <a:latin typeface="Arial" panose="020B0604020202020204" pitchFamily="34" charset="0"/>
                <a:cs typeface="Arial" panose="020B0604020202020204" pitchFamily="34" charset="0"/>
              </a:rPr>
              <a:t>down.</a:t>
            </a:r>
            <a:endParaRPr lang="en-IE" sz="1900" dirty="0">
              <a:solidFill>
                <a:schemeClr val="tx1">
                  <a:lumMod val="65000"/>
                  <a:lumOff val="35000"/>
                </a:schemeClr>
              </a:solidFill>
              <a:latin typeface="Arial" panose="020B0604020202020204" pitchFamily="34" charset="0"/>
              <a:cs typeface="Arial" panose="020B0604020202020204" pitchFamily="34" charset="0"/>
            </a:endParaRPr>
          </a:p>
          <a:p>
            <a:r>
              <a:rPr lang="en-US" sz="1900" dirty="0" smtClean="0">
                <a:solidFill>
                  <a:schemeClr val="tx1">
                    <a:lumMod val="65000"/>
                    <a:lumOff val="35000"/>
                  </a:schemeClr>
                </a:solidFill>
                <a:latin typeface="Arial" panose="020B0604020202020204" pitchFamily="34" charset="0"/>
                <a:cs typeface="Arial" panose="020B0604020202020204" pitchFamily="34" charset="0"/>
              </a:rPr>
              <a:t>Keep </a:t>
            </a:r>
            <a:r>
              <a:rPr lang="en-US" sz="1900" dirty="0">
                <a:solidFill>
                  <a:schemeClr val="tx1">
                    <a:lumMod val="65000"/>
                    <a:lumOff val="35000"/>
                  </a:schemeClr>
                </a:solidFill>
                <a:latin typeface="Arial" panose="020B0604020202020204" pitchFamily="34" charset="0"/>
                <a:cs typeface="Arial" panose="020B0604020202020204" pitchFamily="34" charset="0"/>
              </a:rPr>
              <a:t>your guard up</a:t>
            </a:r>
            <a:r>
              <a:rPr lang="en-US" sz="1900" dirty="0" smtClean="0">
                <a:solidFill>
                  <a:schemeClr val="tx1">
                    <a:lumMod val="65000"/>
                    <a:lumOff val="35000"/>
                  </a:schemeClr>
                </a:solidFill>
                <a:latin typeface="Arial" panose="020B0604020202020204" pitchFamily="34" charset="0"/>
                <a:cs typeface="Arial" panose="020B0604020202020204" pitchFamily="34" charset="0"/>
              </a:rPr>
              <a:t>.</a:t>
            </a:r>
          </a:p>
          <a:p>
            <a:endParaRPr lang="en-US" sz="1900" dirty="0">
              <a:solidFill>
                <a:schemeClr val="tx1">
                  <a:lumMod val="65000"/>
                  <a:lumOff val="35000"/>
                </a:schemeClr>
              </a:solidFill>
              <a:latin typeface="Arial" panose="020B0604020202020204" pitchFamily="34" charset="0"/>
              <a:cs typeface="Arial" panose="020B0604020202020204" pitchFamily="34" charset="0"/>
            </a:endParaRPr>
          </a:p>
          <a:p>
            <a:r>
              <a:rPr lang="en-IE" sz="2000" dirty="0">
                <a:solidFill>
                  <a:schemeClr val="tx1">
                    <a:lumMod val="65000"/>
                    <a:lumOff val="35000"/>
                  </a:schemeClr>
                </a:solidFill>
                <a:latin typeface="Arial" panose="020B0604020202020204" pitchFamily="34" charset="0"/>
                <a:cs typeface="Arial" panose="020B0604020202020204" pitchFamily="34" charset="0"/>
                <a:hlinkClick r:id="rId3"/>
              </a:rPr>
              <a:t>Watch the ad on YouTube</a:t>
            </a:r>
            <a:endParaRPr lang="en-IE" sz="2000" dirty="0">
              <a:solidFill>
                <a:schemeClr val="tx1">
                  <a:lumMod val="65000"/>
                  <a:lumOff val="35000"/>
                </a:schemeClr>
              </a:solidFill>
              <a:latin typeface="Arial" panose="020B0604020202020204" pitchFamily="34" charset="0"/>
              <a:cs typeface="Arial" panose="020B0604020202020204" pitchFamily="34" charset="0"/>
            </a:endParaRPr>
          </a:p>
          <a:p>
            <a:endParaRPr lang="en-IE" sz="1900" dirty="0">
              <a:solidFill>
                <a:schemeClr val="tx1">
                  <a:lumMod val="65000"/>
                  <a:lumOff val="35000"/>
                </a:schemeClr>
              </a:solidFill>
              <a:latin typeface="Arial" panose="020B0604020202020204" pitchFamily="34" charset="0"/>
              <a:cs typeface="Arial" panose="020B0604020202020204" pitchFamily="34" charset="0"/>
            </a:endParaRPr>
          </a:p>
          <a:p>
            <a:r>
              <a:rPr lang="en-IE" sz="1200" dirty="0">
                <a:solidFill>
                  <a:schemeClr val="tx1">
                    <a:lumMod val="65000"/>
                    <a:lumOff val="35000"/>
                  </a:schemeClr>
                </a:solidFill>
                <a:latin typeface="Arial" panose="020B0604020202020204" pitchFamily="34" charset="0"/>
                <a:cs typeface="Arial" panose="020B0604020202020204" pitchFamily="34" charset="0"/>
              </a:rPr>
              <a:t> </a:t>
            </a:r>
          </a:p>
          <a:p>
            <a:r>
              <a:rPr lang="en-IE" sz="1200" dirty="0">
                <a:solidFill>
                  <a:schemeClr val="tx1">
                    <a:lumMod val="65000"/>
                    <a:lumOff val="35000"/>
                  </a:schemeClr>
                </a:solidFill>
                <a:latin typeface="Arial" panose="020B0604020202020204" pitchFamily="34" charset="0"/>
                <a:cs typeface="Arial" panose="020B0604020202020204" pitchFamily="34" charset="0"/>
              </a:rPr>
              <a:t> </a:t>
            </a:r>
          </a:p>
          <a:p>
            <a:r>
              <a:rPr lang="en-IE" sz="1200" dirty="0">
                <a:latin typeface="Arial" panose="020B0604020202020204" pitchFamily="34" charset="0"/>
                <a:cs typeface="Arial" panose="020B0604020202020204" pitchFamily="34" charset="0"/>
              </a:rPr>
              <a:t> </a:t>
            </a:r>
          </a:p>
        </p:txBody>
      </p:sp>
      <p:sp>
        <p:nvSpPr>
          <p:cNvPr id="9" name="Rectangle 8"/>
          <p:cNvSpPr/>
          <p:nvPr/>
        </p:nvSpPr>
        <p:spPr>
          <a:xfrm>
            <a:off x="231775" y="682633"/>
            <a:ext cx="3911962" cy="461665"/>
          </a:xfrm>
          <a:prstGeom prst="rect">
            <a:avLst/>
          </a:prstGeom>
        </p:spPr>
        <p:txBody>
          <a:bodyPr wrap="square">
            <a:spAutoFit/>
          </a:bodyPr>
          <a:lstStyle/>
          <a:p>
            <a:r>
              <a:rPr lang="en-US" sz="2400" b="1" dirty="0" smtClean="0">
                <a:solidFill>
                  <a:schemeClr val="accent4"/>
                </a:solidFill>
                <a:latin typeface="Arial" panose="020B0604020202020204" pitchFamily="34" charset="0"/>
              </a:rPr>
              <a:t>COVID Bubbles -Script</a:t>
            </a:r>
          </a:p>
        </p:txBody>
      </p:sp>
      <p:sp>
        <p:nvSpPr>
          <p:cNvPr id="8194" name="AutoShape 2" descr="https://files.slack.com/files-tmb/T01012Q1G4D-F01CR913SLW-63257aa713/screenshot_2020-10-20_at_11.42.02_72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8195" name="Picture 3"/>
          <p:cNvPicPr>
            <a:picLocks noChangeAspect="1" noChangeArrowheads="1"/>
          </p:cNvPicPr>
          <p:nvPr/>
        </p:nvPicPr>
        <p:blipFill>
          <a:blip r:embed="rId4" cstate="print"/>
          <a:srcRect/>
          <a:stretch>
            <a:fillRect/>
          </a:stretch>
        </p:blipFill>
        <p:spPr bwMode="auto">
          <a:xfrm>
            <a:off x="930120" y="6021824"/>
            <a:ext cx="4671952" cy="2767233"/>
          </a:xfrm>
          <a:prstGeom prst="rect">
            <a:avLst/>
          </a:prstGeom>
          <a:noFill/>
          <a:ln w="9525">
            <a:noFill/>
            <a:miter lim="800000"/>
            <a:headEnd/>
            <a:tailEnd/>
          </a:ln>
        </p:spPr>
      </p:pic>
    </p:spTree>
    <p:extLst>
      <p:ext uri="{BB962C8B-B14F-4D97-AF65-F5344CB8AC3E}">
        <p14:creationId xmlns:p14="http://schemas.microsoft.com/office/powerpoint/2010/main" val="2795059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1601" y="583365"/>
            <a:ext cx="6518275" cy="1107996"/>
          </a:xfrm>
          <a:prstGeom prst="rect">
            <a:avLst/>
          </a:prstGeom>
        </p:spPr>
        <p:txBody>
          <a:bodyPr wrap="square">
            <a:spAutoFit/>
          </a:bodyPr>
          <a:lstStyle/>
          <a:p>
            <a:r>
              <a:rPr lang="en-IE" sz="2400" b="1" dirty="0" smtClean="0">
                <a:solidFill>
                  <a:schemeClr val="accent4"/>
                </a:solidFill>
                <a:latin typeface="Arial" panose="020B0604020202020204" pitchFamily="34" charset="0"/>
              </a:rPr>
              <a:t>Advertising details</a:t>
            </a:r>
          </a:p>
          <a:p>
            <a:r>
              <a:rPr lang="en-IE" sz="2400" b="1" dirty="0" smtClean="0">
                <a:solidFill>
                  <a:srgbClr val="59595F"/>
                </a:solidFill>
                <a:latin typeface="Arial" panose="020B0604020202020204" pitchFamily="34" charset="0"/>
                <a:cs typeface="Arial" panose="020B0604020202020204" pitchFamily="34" charset="0"/>
              </a:rPr>
              <a:t>  </a:t>
            </a:r>
          </a:p>
          <a:p>
            <a:endParaRPr lang="en-IE" b="1" dirty="0" smtClean="0">
              <a:solidFill>
                <a:srgbClr val="0070C0"/>
              </a:solidFill>
              <a:latin typeface="Arial" panose="020B0604020202020204" pitchFamily="34" charset="0"/>
              <a:cs typeface="Arial" panose="020B0604020202020204" pitchFamily="34" charset="0"/>
            </a:endParaRPr>
          </a:p>
        </p:txBody>
      </p:sp>
      <p:sp>
        <p:nvSpPr>
          <p:cNvPr id="6146" name="AutoShape 2" descr="https://files.slack.com/files-tmb/T01012Q1G4D-F01DAKN4BC1-e9b4b3553f/screenshot_2020-10-20_at_11.40.34_72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6145" name="Picture 1"/>
          <p:cNvPicPr>
            <a:picLocks noChangeAspect="1" noChangeArrowheads="1"/>
          </p:cNvPicPr>
          <p:nvPr/>
        </p:nvPicPr>
        <p:blipFill>
          <a:blip r:embed="rId3" cstate="print"/>
          <a:srcRect/>
          <a:stretch>
            <a:fillRect/>
          </a:stretch>
        </p:blipFill>
        <p:spPr bwMode="auto">
          <a:xfrm>
            <a:off x="1826734" y="6095501"/>
            <a:ext cx="2953707" cy="1529065"/>
          </a:xfrm>
          <a:prstGeom prst="rect">
            <a:avLst/>
          </a:prstGeom>
          <a:noFill/>
          <a:ln w="9525">
            <a:noFill/>
            <a:miter lim="800000"/>
            <a:headEnd/>
            <a:tailEnd/>
          </a:ln>
        </p:spPr>
      </p:pic>
      <p:pic>
        <p:nvPicPr>
          <p:cNvPr id="2" name="Picture 2"/>
          <p:cNvPicPr>
            <a:picLocks noChangeAspect="1" noChangeArrowheads="1"/>
          </p:cNvPicPr>
          <p:nvPr/>
        </p:nvPicPr>
        <p:blipFill>
          <a:blip r:embed="rId4" cstate="print"/>
          <a:srcRect/>
          <a:stretch>
            <a:fillRect/>
          </a:stretch>
        </p:blipFill>
        <p:spPr bwMode="auto">
          <a:xfrm>
            <a:off x="218463" y="3943350"/>
            <a:ext cx="2953707" cy="1751180"/>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3360738" y="3917804"/>
            <a:ext cx="3278601" cy="1802272"/>
          </a:xfrm>
          <a:prstGeom prst="rect">
            <a:avLst/>
          </a:prstGeom>
          <a:noFill/>
          <a:ln w="9525">
            <a:noFill/>
            <a:miter lim="800000"/>
            <a:headEnd/>
            <a:tailEnd/>
          </a:ln>
        </p:spPr>
      </p:pic>
      <p:sp>
        <p:nvSpPr>
          <p:cNvPr id="3" name="TextBox 2"/>
          <p:cNvSpPr txBox="1"/>
          <p:nvPr/>
        </p:nvSpPr>
        <p:spPr>
          <a:xfrm>
            <a:off x="218463" y="1122467"/>
            <a:ext cx="5582875" cy="2862322"/>
          </a:xfrm>
          <a:prstGeom prst="rect">
            <a:avLst/>
          </a:prstGeom>
          <a:noFill/>
        </p:spPr>
        <p:txBody>
          <a:bodyPr wrap="none" rtlCol="0">
            <a:spAutoFit/>
          </a:bodyPr>
          <a:lstStyle/>
          <a:p>
            <a:pPr algn="just"/>
            <a:r>
              <a:rPr lang="en-IE" dirty="0">
                <a:solidFill>
                  <a:schemeClr val="tx1">
                    <a:lumMod val="65000"/>
                    <a:lumOff val="35000"/>
                  </a:schemeClr>
                </a:solidFill>
                <a:latin typeface="Arial" panose="020B0604020202020204" pitchFamily="34" charset="0"/>
                <a:cs typeface="Arial" panose="020B0604020202020204" pitchFamily="34" charset="0"/>
                <a:hlinkClick r:id="rId6"/>
              </a:rPr>
              <a:t>Watch the ad on </a:t>
            </a:r>
            <a:r>
              <a:rPr lang="en-IE" dirty="0" smtClean="0">
                <a:solidFill>
                  <a:schemeClr val="tx1">
                    <a:lumMod val="65000"/>
                    <a:lumOff val="35000"/>
                  </a:schemeClr>
                </a:solidFill>
                <a:latin typeface="Arial" panose="020B0604020202020204" pitchFamily="34" charset="0"/>
                <a:cs typeface="Arial" panose="020B0604020202020204" pitchFamily="34" charset="0"/>
                <a:hlinkClick r:id="rId6"/>
              </a:rPr>
              <a:t>YouTube</a:t>
            </a:r>
            <a:endParaRPr lang="en-IE" dirty="0" smtClean="0">
              <a:solidFill>
                <a:schemeClr val="tx1">
                  <a:lumMod val="65000"/>
                  <a:lumOff val="35000"/>
                </a:schemeClr>
              </a:solidFill>
              <a:latin typeface="Arial" panose="020B0604020202020204" pitchFamily="34" charset="0"/>
              <a:cs typeface="Arial" panose="020B0604020202020204" pitchFamily="34" charset="0"/>
            </a:endParaRPr>
          </a:p>
          <a:p>
            <a:pPr algn="just"/>
            <a:endParaRPr lang="en-IE" b="1"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en-IE" dirty="0" smtClean="0">
                <a:solidFill>
                  <a:schemeClr val="tx1">
                    <a:lumMod val="65000"/>
                    <a:lumOff val="35000"/>
                  </a:schemeClr>
                </a:solidFill>
                <a:latin typeface="Arial" panose="020B0604020202020204" pitchFamily="34" charset="0"/>
                <a:cs typeface="Arial" panose="020B0604020202020204" pitchFamily="34" charset="0"/>
              </a:rPr>
              <a:t>Media </a:t>
            </a:r>
            <a:r>
              <a:rPr lang="en-IE" dirty="0">
                <a:solidFill>
                  <a:schemeClr val="tx1">
                    <a:lumMod val="65000"/>
                    <a:lumOff val="35000"/>
                  </a:schemeClr>
                </a:solidFill>
                <a:latin typeface="Arial" panose="020B0604020202020204" pitchFamily="34" charset="0"/>
                <a:cs typeface="Arial" panose="020B0604020202020204" pitchFamily="34" charset="0"/>
              </a:rPr>
              <a:t>w</a:t>
            </a:r>
            <a:r>
              <a:rPr lang="en-IE" dirty="0" smtClean="0">
                <a:solidFill>
                  <a:schemeClr val="tx1">
                    <a:lumMod val="65000"/>
                    <a:lumOff val="35000"/>
                  </a:schemeClr>
                </a:solidFill>
                <a:latin typeface="Arial" panose="020B0604020202020204" pitchFamily="34" charset="0"/>
                <a:cs typeface="Arial" panose="020B0604020202020204" pitchFamily="34" charset="0"/>
              </a:rPr>
              <a:t>ill </a:t>
            </a:r>
            <a:r>
              <a:rPr lang="en-IE" dirty="0">
                <a:solidFill>
                  <a:schemeClr val="tx1">
                    <a:lumMod val="65000"/>
                    <a:lumOff val="35000"/>
                  </a:schemeClr>
                </a:solidFill>
                <a:latin typeface="Arial" panose="020B0604020202020204" pitchFamily="34" charset="0"/>
                <a:cs typeface="Arial" panose="020B0604020202020204" pitchFamily="34" charset="0"/>
              </a:rPr>
              <a:t>include</a:t>
            </a:r>
            <a:r>
              <a:rPr lang="en-IE" dirty="0" smtClean="0">
                <a:solidFill>
                  <a:schemeClr val="tx1">
                    <a:lumMod val="65000"/>
                    <a:lumOff val="35000"/>
                  </a:schemeClr>
                </a:solidFill>
                <a:latin typeface="Arial" panose="020B0604020202020204" pitchFamily="34" charset="0"/>
                <a:cs typeface="Arial" panose="020B0604020202020204" pitchFamily="34" charset="0"/>
              </a:rPr>
              <a:t>:</a:t>
            </a:r>
            <a:br>
              <a:rPr lang="en-IE" dirty="0" smtClean="0">
                <a:solidFill>
                  <a:schemeClr val="tx1">
                    <a:lumMod val="65000"/>
                    <a:lumOff val="35000"/>
                  </a:schemeClr>
                </a:solidFill>
                <a:latin typeface="Arial" panose="020B0604020202020204" pitchFamily="34" charset="0"/>
                <a:cs typeface="Arial" panose="020B0604020202020204" pitchFamily="34" charset="0"/>
              </a:rPr>
            </a:br>
            <a:endParaRPr lang="en-IE" dirty="0">
              <a:solidFill>
                <a:schemeClr val="tx1">
                  <a:lumMod val="65000"/>
                  <a:lumOff val="35000"/>
                </a:schemeClr>
              </a:solidFill>
              <a:latin typeface="Arial" panose="020B0604020202020204" pitchFamily="34" charset="0"/>
              <a:cs typeface="Arial" panose="020B0604020202020204" pitchFamily="34" charset="0"/>
            </a:endParaRPr>
          </a:p>
          <a:p>
            <a:pPr lvl="0" algn="just">
              <a:buFont typeface="Arial" pitchFamily="34" charset="0"/>
              <a:buChar char="•"/>
            </a:pPr>
            <a:r>
              <a:rPr lang="en-IE" dirty="0">
                <a:solidFill>
                  <a:schemeClr val="tx1">
                    <a:lumMod val="65000"/>
                    <a:lumOff val="35000"/>
                  </a:schemeClr>
                </a:solidFill>
                <a:latin typeface="Arial" panose="020B0604020202020204" pitchFamily="34" charset="0"/>
                <a:cs typeface="Arial" panose="020B0604020202020204" pitchFamily="34" charset="0"/>
              </a:rPr>
              <a:t>Social Media – Facebook, Twitter</a:t>
            </a:r>
            <a:r>
              <a:rPr lang="en-IE" dirty="0" smtClean="0">
                <a:solidFill>
                  <a:schemeClr val="tx1">
                    <a:lumMod val="65000"/>
                    <a:lumOff val="35000"/>
                  </a:schemeClr>
                </a:solidFill>
                <a:latin typeface="Arial" panose="020B0604020202020204" pitchFamily="34" charset="0"/>
                <a:cs typeface="Arial" panose="020B0604020202020204" pitchFamily="34" charset="0"/>
              </a:rPr>
              <a:t>, Instagram, </a:t>
            </a:r>
            <a:r>
              <a:rPr lang="en-IE" dirty="0" err="1" smtClean="0">
                <a:solidFill>
                  <a:schemeClr val="tx1">
                    <a:lumMod val="65000"/>
                    <a:lumOff val="35000"/>
                  </a:schemeClr>
                </a:solidFill>
                <a:latin typeface="Arial" panose="020B0604020202020204" pitchFamily="34" charset="0"/>
                <a:cs typeface="Arial" panose="020B0604020202020204" pitchFamily="34" charset="0"/>
              </a:rPr>
              <a:t>TikTok</a:t>
            </a:r>
            <a:endParaRPr lang="en-IE" dirty="0">
              <a:solidFill>
                <a:schemeClr val="tx1">
                  <a:lumMod val="65000"/>
                  <a:lumOff val="35000"/>
                </a:schemeClr>
              </a:solidFill>
              <a:latin typeface="Arial" panose="020B0604020202020204" pitchFamily="34" charset="0"/>
              <a:cs typeface="Arial" panose="020B0604020202020204" pitchFamily="34" charset="0"/>
            </a:endParaRPr>
          </a:p>
          <a:p>
            <a:pPr lvl="0" algn="just">
              <a:buFont typeface="Arial" pitchFamily="34" charset="0"/>
              <a:buChar char="•"/>
            </a:pPr>
            <a:r>
              <a:rPr lang="en-IE" dirty="0">
                <a:solidFill>
                  <a:schemeClr val="tx1">
                    <a:lumMod val="65000"/>
                    <a:lumOff val="35000"/>
                  </a:schemeClr>
                </a:solidFill>
                <a:latin typeface="Arial" panose="020B0604020202020204" pitchFamily="34" charset="0"/>
                <a:cs typeface="Arial" panose="020B0604020202020204" pitchFamily="34" charset="0"/>
              </a:rPr>
              <a:t>TV  </a:t>
            </a:r>
            <a:r>
              <a:rPr lang="en-IE" dirty="0" smtClean="0">
                <a:solidFill>
                  <a:schemeClr val="tx1">
                    <a:lumMod val="65000"/>
                    <a:lumOff val="35000"/>
                  </a:schemeClr>
                </a:solidFill>
                <a:latin typeface="Arial" panose="020B0604020202020204" pitchFamily="34" charset="0"/>
                <a:cs typeface="Arial" panose="020B0604020202020204" pitchFamily="34" charset="0"/>
              </a:rPr>
              <a:t>and video on demand</a:t>
            </a:r>
          </a:p>
          <a:p>
            <a:pPr lvl="0" algn="just">
              <a:buFont typeface="Arial" pitchFamily="34" charset="0"/>
              <a:buChar char="•"/>
            </a:pPr>
            <a:r>
              <a:rPr lang="en-IE" dirty="0" smtClean="0">
                <a:solidFill>
                  <a:schemeClr val="tx1">
                    <a:lumMod val="65000"/>
                    <a:lumOff val="35000"/>
                  </a:schemeClr>
                </a:solidFill>
                <a:latin typeface="Arial" panose="020B0604020202020204" pitchFamily="34" charset="0"/>
                <a:cs typeface="Arial" panose="020B0604020202020204" pitchFamily="34" charset="0"/>
              </a:rPr>
              <a:t>Digital Formats including YouTube and Twitch</a:t>
            </a:r>
            <a:endParaRPr lang="en-IE" dirty="0">
              <a:solidFill>
                <a:schemeClr val="tx1">
                  <a:lumMod val="65000"/>
                  <a:lumOff val="35000"/>
                </a:schemeClr>
              </a:solidFill>
              <a:latin typeface="Arial" panose="020B0604020202020204" pitchFamily="34" charset="0"/>
              <a:cs typeface="Arial" panose="020B0604020202020204" pitchFamily="34" charset="0"/>
            </a:endParaRPr>
          </a:p>
          <a:p>
            <a:pPr lvl="0" algn="just">
              <a:buFont typeface="Arial" pitchFamily="34" charset="0"/>
              <a:buChar char="•"/>
            </a:pPr>
            <a:r>
              <a:rPr lang="en-IE" dirty="0">
                <a:solidFill>
                  <a:schemeClr val="tx1">
                    <a:lumMod val="65000"/>
                    <a:lumOff val="35000"/>
                  </a:schemeClr>
                </a:solidFill>
                <a:latin typeface="Arial" panose="020B0604020202020204" pitchFamily="34" charset="0"/>
                <a:cs typeface="Arial" panose="020B0604020202020204" pitchFamily="34" charset="0"/>
              </a:rPr>
              <a:t>Spotify</a:t>
            </a:r>
          </a:p>
          <a:p>
            <a:pPr lvl="0" algn="just">
              <a:buFont typeface="Arial" pitchFamily="34" charset="0"/>
              <a:buChar char="•"/>
            </a:pPr>
            <a:r>
              <a:rPr lang="en-IE" dirty="0">
                <a:solidFill>
                  <a:schemeClr val="tx1">
                    <a:lumMod val="65000"/>
                    <a:lumOff val="35000"/>
                  </a:schemeClr>
                </a:solidFill>
                <a:latin typeface="Arial" panose="020B0604020202020204" pitchFamily="34" charset="0"/>
                <a:cs typeface="Arial" panose="020B0604020202020204" pitchFamily="34" charset="0"/>
              </a:rPr>
              <a:t>Digital Display</a:t>
            </a:r>
          </a:p>
          <a:p>
            <a:endParaRPr lang="en-IE" dirty="0"/>
          </a:p>
        </p:txBody>
      </p:sp>
    </p:spTree>
    <p:extLst>
      <p:ext uri="{BB962C8B-B14F-4D97-AF65-F5344CB8AC3E}">
        <p14:creationId xmlns:p14="http://schemas.microsoft.com/office/powerpoint/2010/main" val="2018013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00" y="493918"/>
            <a:ext cx="5920216" cy="461665"/>
          </a:xfrm>
          <a:prstGeom prst="rect">
            <a:avLst/>
          </a:prstGeom>
          <a:solidFill>
            <a:schemeClr val="bg1"/>
          </a:solidFill>
        </p:spPr>
        <p:txBody>
          <a:bodyPr wrap="square">
            <a:spAutoFit/>
          </a:bodyPr>
          <a:lstStyle/>
          <a:p>
            <a:r>
              <a:rPr lang="en-IE" sz="2400" b="1" dirty="0" smtClean="0">
                <a:solidFill>
                  <a:schemeClr val="accent4"/>
                </a:solidFill>
                <a:latin typeface="Arial" panose="020B0604020202020204" pitchFamily="34" charset="0"/>
              </a:rPr>
              <a:t>Social media</a:t>
            </a:r>
            <a:endParaRPr lang="en-IE" sz="2400" b="1" dirty="0">
              <a:solidFill>
                <a:schemeClr val="accent4"/>
              </a:solidFill>
              <a:latin typeface="Arial" panose="020B0604020202020204" pitchFamily="34" charset="0"/>
            </a:endParaRPr>
          </a:p>
        </p:txBody>
      </p:sp>
      <p:sp>
        <p:nvSpPr>
          <p:cNvPr id="5" name="TextBox 4"/>
          <p:cNvSpPr txBox="1"/>
          <p:nvPr/>
        </p:nvSpPr>
        <p:spPr>
          <a:xfrm>
            <a:off x="215899" y="959142"/>
            <a:ext cx="6299201" cy="3385542"/>
          </a:xfrm>
          <a:prstGeom prst="rect">
            <a:avLst/>
          </a:prstGeom>
          <a:noFill/>
        </p:spPr>
        <p:txBody>
          <a:bodyPr wrap="square" rtlCol="0">
            <a:spAutoFit/>
          </a:bodyPr>
          <a:lstStyle/>
          <a:p>
            <a:r>
              <a:rPr lang="en-IE" dirty="0">
                <a:solidFill>
                  <a:schemeClr val="tx1">
                    <a:lumMod val="65000"/>
                    <a:lumOff val="35000"/>
                  </a:schemeClr>
                </a:solidFill>
                <a:latin typeface="Arial" panose="020B0604020202020204" pitchFamily="34" charset="0"/>
                <a:cs typeface="Arial" panose="020B0604020202020204" pitchFamily="34" charset="0"/>
              </a:rPr>
              <a:t>We welcome your support in </a:t>
            </a:r>
            <a:r>
              <a:rPr lang="en-IE" dirty="0" smtClean="0">
                <a:solidFill>
                  <a:schemeClr val="tx1">
                    <a:lumMod val="65000"/>
                    <a:lumOff val="35000"/>
                  </a:schemeClr>
                </a:solidFill>
                <a:latin typeface="Arial" panose="020B0604020202020204" pitchFamily="34" charset="0"/>
                <a:cs typeface="Arial" panose="020B0604020202020204" pitchFamily="34" charset="0"/>
              </a:rPr>
              <a:t>sharing the updated campaign messages, and social media is the easiest way for you to do that using #HoldFirm to connect. Here are some sample posts and images – or you can share the posts directly from the HSE’s accounts on:</a:t>
            </a:r>
          </a:p>
          <a:p>
            <a:endParaRPr lang="en-IE" dirty="0" smtClean="0">
              <a:solidFill>
                <a:schemeClr val="tx1">
                  <a:lumMod val="65000"/>
                  <a:lumOff val="35000"/>
                </a:schemeClr>
              </a:solidFill>
              <a:latin typeface="Arial" panose="020B0604020202020204" pitchFamily="34" charset="0"/>
              <a:cs typeface="Arial" panose="020B0604020202020204" pitchFamily="34" charset="0"/>
            </a:endParaRPr>
          </a:p>
          <a:p>
            <a:r>
              <a:rPr lang="en-IE" dirty="0" smtClean="0">
                <a:solidFill>
                  <a:schemeClr val="tx1">
                    <a:lumMod val="65000"/>
                    <a:lumOff val="35000"/>
                  </a:schemeClr>
                </a:solidFill>
                <a:latin typeface="Arial" panose="020B0604020202020204" pitchFamily="34" charset="0"/>
                <a:cs typeface="Arial" panose="020B0604020202020204" pitchFamily="34" charset="0"/>
              </a:rPr>
              <a:t>Facebook </a:t>
            </a:r>
            <a:r>
              <a:rPr lang="en-IE" dirty="0" err="1" smtClean="0">
                <a:solidFill>
                  <a:schemeClr val="tx1">
                    <a:lumMod val="65000"/>
                    <a:lumOff val="35000"/>
                  </a:schemeClr>
                </a:solidFill>
                <a:latin typeface="Arial" panose="020B0604020202020204" pitchFamily="34" charset="0"/>
                <a:cs typeface="Arial" panose="020B0604020202020204" pitchFamily="34" charset="0"/>
                <a:hlinkClick r:id="rId3"/>
              </a:rPr>
              <a:t>HSEIreland</a:t>
            </a:r>
            <a:r>
              <a:rPr lang="en-IE" dirty="0" smtClean="0">
                <a:solidFill>
                  <a:schemeClr val="tx1">
                    <a:lumMod val="65000"/>
                    <a:lumOff val="35000"/>
                  </a:schemeClr>
                </a:solidFill>
                <a:latin typeface="Arial" panose="020B0604020202020204" pitchFamily="34" charset="0"/>
                <a:cs typeface="Arial" panose="020B0604020202020204" pitchFamily="34" charset="0"/>
              </a:rPr>
              <a:t/>
            </a:r>
            <a:br>
              <a:rPr lang="en-IE" dirty="0" smtClean="0">
                <a:solidFill>
                  <a:schemeClr val="tx1">
                    <a:lumMod val="65000"/>
                    <a:lumOff val="35000"/>
                  </a:schemeClr>
                </a:solidFill>
                <a:latin typeface="Arial" panose="020B0604020202020204" pitchFamily="34" charset="0"/>
                <a:cs typeface="Arial" panose="020B0604020202020204" pitchFamily="34" charset="0"/>
              </a:rPr>
            </a:br>
            <a:r>
              <a:rPr lang="en-IE" dirty="0" smtClean="0">
                <a:solidFill>
                  <a:schemeClr val="tx1">
                    <a:lumMod val="65000"/>
                    <a:lumOff val="35000"/>
                  </a:schemeClr>
                </a:solidFill>
                <a:latin typeface="Arial" panose="020B0604020202020204" pitchFamily="34" charset="0"/>
                <a:cs typeface="Arial" panose="020B0604020202020204" pitchFamily="34" charset="0"/>
              </a:rPr>
              <a:t>Instagram </a:t>
            </a:r>
            <a:r>
              <a:rPr lang="en-IE" dirty="0" smtClean="0">
                <a:solidFill>
                  <a:schemeClr val="tx1">
                    <a:lumMod val="65000"/>
                    <a:lumOff val="35000"/>
                  </a:schemeClr>
                </a:solidFill>
                <a:latin typeface="Arial" panose="020B0604020202020204" pitchFamily="34" charset="0"/>
                <a:cs typeface="Arial" panose="020B0604020202020204" pitchFamily="34" charset="0"/>
                <a:hlinkClick r:id="rId4"/>
              </a:rPr>
              <a:t>@</a:t>
            </a:r>
            <a:r>
              <a:rPr lang="en-IE" dirty="0" err="1" smtClean="0">
                <a:solidFill>
                  <a:schemeClr val="tx1">
                    <a:lumMod val="65000"/>
                    <a:lumOff val="35000"/>
                  </a:schemeClr>
                </a:solidFill>
                <a:latin typeface="Arial" panose="020B0604020202020204" pitchFamily="34" charset="0"/>
                <a:cs typeface="Arial" panose="020B0604020202020204" pitchFamily="34" charset="0"/>
                <a:hlinkClick r:id="rId4"/>
              </a:rPr>
              <a:t>Irishhealthservice</a:t>
            </a:r>
            <a:r>
              <a:rPr lang="en-IE" dirty="0" smtClean="0">
                <a:solidFill>
                  <a:schemeClr val="tx1">
                    <a:lumMod val="65000"/>
                    <a:lumOff val="35000"/>
                  </a:schemeClr>
                </a:solidFill>
                <a:latin typeface="Arial" panose="020B0604020202020204" pitchFamily="34" charset="0"/>
                <a:cs typeface="Arial" panose="020B0604020202020204" pitchFamily="34" charset="0"/>
              </a:rPr>
              <a:t/>
            </a:r>
            <a:br>
              <a:rPr lang="en-IE" dirty="0" smtClean="0">
                <a:solidFill>
                  <a:schemeClr val="tx1">
                    <a:lumMod val="65000"/>
                    <a:lumOff val="35000"/>
                  </a:schemeClr>
                </a:solidFill>
                <a:latin typeface="Arial" panose="020B0604020202020204" pitchFamily="34" charset="0"/>
                <a:cs typeface="Arial" panose="020B0604020202020204" pitchFamily="34" charset="0"/>
              </a:rPr>
            </a:br>
            <a:r>
              <a:rPr lang="en-IE" dirty="0" smtClean="0">
                <a:solidFill>
                  <a:schemeClr val="tx1">
                    <a:lumMod val="65000"/>
                    <a:lumOff val="35000"/>
                  </a:schemeClr>
                </a:solidFill>
                <a:latin typeface="Arial" panose="020B0604020202020204" pitchFamily="34" charset="0"/>
                <a:cs typeface="Arial" panose="020B0604020202020204" pitchFamily="34" charset="0"/>
              </a:rPr>
              <a:t>Twitter </a:t>
            </a:r>
            <a:r>
              <a:rPr lang="en-IE" dirty="0" smtClean="0">
                <a:solidFill>
                  <a:schemeClr val="tx1">
                    <a:lumMod val="65000"/>
                    <a:lumOff val="35000"/>
                  </a:schemeClr>
                </a:solidFill>
                <a:latin typeface="Arial" panose="020B0604020202020204" pitchFamily="34" charset="0"/>
                <a:cs typeface="Arial" panose="020B0604020202020204" pitchFamily="34" charset="0"/>
                <a:hlinkClick r:id="rId5"/>
              </a:rPr>
              <a:t>@hselive</a:t>
            </a:r>
            <a:r>
              <a:rPr lang="en-IE" dirty="0" smtClean="0">
                <a:solidFill>
                  <a:schemeClr val="tx1">
                    <a:lumMod val="65000"/>
                    <a:lumOff val="35000"/>
                  </a:schemeClr>
                </a:solidFill>
                <a:latin typeface="Arial" panose="020B0604020202020204" pitchFamily="34" charset="0"/>
                <a:cs typeface="Arial" panose="020B0604020202020204" pitchFamily="34" charset="0"/>
              </a:rPr>
              <a:t/>
            </a:r>
            <a:br>
              <a:rPr lang="en-IE" dirty="0" smtClean="0">
                <a:solidFill>
                  <a:schemeClr val="tx1">
                    <a:lumMod val="65000"/>
                    <a:lumOff val="35000"/>
                  </a:schemeClr>
                </a:solidFill>
                <a:latin typeface="Arial" panose="020B0604020202020204" pitchFamily="34" charset="0"/>
                <a:cs typeface="Arial" panose="020B0604020202020204" pitchFamily="34" charset="0"/>
              </a:rPr>
            </a:br>
            <a:r>
              <a:rPr lang="en-IE" dirty="0" err="1" smtClean="0">
                <a:solidFill>
                  <a:schemeClr val="tx1">
                    <a:lumMod val="65000"/>
                    <a:lumOff val="35000"/>
                  </a:schemeClr>
                </a:solidFill>
                <a:latin typeface="Arial" panose="020B0604020202020204" pitchFamily="34" charset="0"/>
                <a:cs typeface="Arial" panose="020B0604020202020204" pitchFamily="34" charset="0"/>
              </a:rPr>
              <a:t>TikTok</a:t>
            </a:r>
            <a:r>
              <a:rPr lang="en-IE" dirty="0" smtClean="0">
                <a:solidFill>
                  <a:schemeClr val="tx1">
                    <a:lumMod val="65000"/>
                    <a:lumOff val="35000"/>
                  </a:schemeClr>
                </a:solidFill>
                <a:latin typeface="Arial" panose="020B0604020202020204" pitchFamily="34" charset="0"/>
                <a:cs typeface="Arial" panose="020B0604020202020204" pitchFamily="34" charset="0"/>
              </a:rPr>
              <a:t> </a:t>
            </a:r>
            <a:r>
              <a:rPr lang="en-IE" u="sng" dirty="0" smtClean="0">
                <a:latin typeface="Arial" pitchFamily="34" charset="0"/>
                <a:cs typeface="Arial" pitchFamily="34" charset="0"/>
                <a:hlinkClick r:id="rId6"/>
              </a:rPr>
              <a:t>https://www.tiktok.com/@hselive</a:t>
            </a:r>
            <a:r>
              <a:rPr lang="en-IE" dirty="0" smtClean="0">
                <a:latin typeface="Arial" pitchFamily="34" charset="0"/>
                <a:cs typeface="Arial" pitchFamily="34" charset="0"/>
              </a:rPr>
              <a:t> </a:t>
            </a:r>
          </a:p>
          <a:p>
            <a:endParaRPr lang="en-IE" dirty="0">
              <a:solidFill>
                <a:schemeClr val="tx1">
                  <a:lumMod val="65000"/>
                  <a:lumOff val="35000"/>
                </a:schemeClr>
              </a:solidFill>
              <a:latin typeface="Arial" pitchFamily="34" charset="0"/>
              <a:cs typeface="Arial" pitchFamily="34" charset="0"/>
            </a:endParaRPr>
          </a:p>
          <a:p>
            <a:r>
              <a:rPr lang="en-IE" sz="1600" dirty="0" smtClean="0">
                <a:solidFill>
                  <a:schemeClr val="tx1">
                    <a:lumMod val="65000"/>
                    <a:lumOff val="35000"/>
                  </a:schemeClr>
                </a:solidFill>
                <a:latin typeface="Arial" panose="020B0604020202020204" pitchFamily="34" charset="0"/>
                <a:cs typeface="Arial" panose="020B0604020202020204" pitchFamily="34" charset="0"/>
              </a:rPr>
              <a:t> </a:t>
            </a:r>
            <a:endParaRPr lang="en-IE" sz="1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TextBox 3"/>
          <p:cNvSpPr txBox="1"/>
          <p:nvPr/>
        </p:nvSpPr>
        <p:spPr>
          <a:xfrm>
            <a:off x="162000" y="3804156"/>
            <a:ext cx="55562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b="1" dirty="0">
                <a:solidFill>
                  <a:schemeClr val="tx1">
                    <a:lumMod val="65000"/>
                    <a:lumOff val="35000"/>
                  </a:schemeClr>
                </a:solidFill>
                <a:latin typeface="Arial" panose="020B0604020202020204" pitchFamily="34" charset="0"/>
                <a:ea typeface="+mj-ea"/>
                <a:cs typeface="Arial" panose="020B0604020202020204" pitchFamily="34" charset="0"/>
              </a:rPr>
              <a:t>Social Media Suggested Content</a:t>
            </a:r>
          </a:p>
        </p:txBody>
      </p:sp>
      <p:graphicFrame>
        <p:nvGraphicFramePr>
          <p:cNvPr id="11" name="Table 10"/>
          <p:cNvGraphicFramePr>
            <a:graphicFrameLocks noGrp="1"/>
          </p:cNvGraphicFramePr>
          <p:nvPr>
            <p:extLst>
              <p:ext uri="{D42A27DB-BD31-4B8C-83A1-F6EECF244321}">
                <p14:modId xmlns:p14="http://schemas.microsoft.com/office/powerpoint/2010/main" val="150351048"/>
              </p:ext>
            </p:extLst>
          </p:nvPr>
        </p:nvGraphicFramePr>
        <p:xfrm>
          <a:off x="125499" y="4341679"/>
          <a:ext cx="6480000" cy="4911830"/>
        </p:xfrm>
        <a:graphic>
          <a:graphicData uri="http://schemas.openxmlformats.org/drawingml/2006/table">
            <a:tbl>
              <a:tblPr firstRow="1" bandRow="1">
                <a:tableStyleId>{2D5ABB26-0587-4C30-8999-92F81FD0307C}</a:tableStyleId>
              </a:tblPr>
              <a:tblGrid>
                <a:gridCol w="4255012">
                  <a:extLst>
                    <a:ext uri="{9D8B030D-6E8A-4147-A177-3AD203B41FA5}">
                      <a16:colId xmlns:a16="http://schemas.microsoft.com/office/drawing/2014/main" val="20000"/>
                    </a:ext>
                  </a:extLst>
                </a:gridCol>
                <a:gridCol w="2224988">
                  <a:extLst>
                    <a:ext uri="{9D8B030D-6E8A-4147-A177-3AD203B41FA5}">
                      <a16:colId xmlns:a16="http://schemas.microsoft.com/office/drawing/2014/main" val="20001"/>
                    </a:ext>
                  </a:extLst>
                </a:gridCol>
              </a:tblGrid>
              <a:tr h="428157">
                <a:tc>
                  <a:txBody>
                    <a:bodyPr/>
                    <a:lstStyle/>
                    <a:p>
                      <a:pPr algn="ctr"/>
                      <a:r>
                        <a:rPr lang="en-IE" sz="1400" b="1" dirty="0" smtClean="0">
                          <a:latin typeface="Arial" panose="020B0604020202020204" pitchFamily="34" charset="0"/>
                          <a:cs typeface="Arial" panose="020B0604020202020204" pitchFamily="34" charset="0"/>
                        </a:rPr>
                        <a:t>Message</a:t>
                      </a:r>
                      <a:endParaRPr lang="en-IE" sz="1400" b="1" dirty="0">
                        <a:latin typeface="Arial" panose="020B0604020202020204" pitchFamily="34" charset="0"/>
                        <a:cs typeface="Arial" panose="020B0604020202020204" pitchFamily="34" charset="0"/>
                      </a:endParaRPr>
                    </a:p>
                  </a:txBody>
                  <a:tcPr marT="49530" marB="495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1400" b="1" dirty="0" smtClean="0">
                          <a:latin typeface="Arial" panose="020B0604020202020204" pitchFamily="34" charset="0"/>
                          <a:cs typeface="Arial" panose="020B0604020202020204" pitchFamily="34" charset="0"/>
                        </a:rPr>
                        <a:t>URL Links</a:t>
                      </a:r>
                      <a:endParaRPr lang="en-IE" sz="1400" b="1" dirty="0">
                        <a:latin typeface="Arial" panose="020B0604020202020204" pitchFamily="34" charset="0"/>
                        <a:cs typeface="Arial" panose="020B0604020202020204" pitchFamily="34" charset="0"/>
                      </a:endParaRPr>
                    </a:p>
                  </a:txBody>
                  <a:tcPr marT="49530" marB="495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341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400" kern="1200" dirty="0" smtClean="0">
                          <a:solidFill>
                            <a:schemeClr val="tx1">
                              <a:lumMod val="65000"/>
                              <a:lumOff val="35000"/>
                            </a:schemeClr>
                          </a:solidFill>
                          <a:latin typeface="Arial" panose="020B0604020202020204" pitchFamily="34" charset="0"/>
                          <a:ea typeface="+mn-ea"/>
                          <a:cs typeface="Arial" panose="020B0604020202020204" pitchFamily="34" charset="0"/>
                        </a:rPr>
                        <a:t>When we keep our distance, we’re protecting ourselves and those around us from the spread of COVID-19. If we drop our guard we could become exposed to the virus and so could the people around us. Let's keep our guard up. #</a:t>
                      </a:r>
                      <a:r>
                        <a:rPr lang="en-IE" sz="1400" kern="1200" dirty="0" err="1" smtClean="0">
                          <a:solidFill>
                            <a:schemeClr val="tx1">
                              <a:lumMod val="65000"/>
                              <a:lumOff val="35000"/>
                            </a:schemeClr>
                          </a:solidFill>
                          <a:latin typeface="Arial" panose="020B0604020202020204" pitchFamily="34" charset="0"/>
                          <a:ea typeface="+mn-ea"/>
                          <a:cs typeface="Arial" panose="020B0604020202020204" pitchFamily="34" charset="0"/>
                        </a:rPr>
                        <a:t>StaySafe</a:t>
                      </a:r>
                      <a:r>
                        <a:rPr lang="en-IE" sz="1400" kern="1200" dirty="0" smtClean="0">
                          <a:solidFill>
                            <a:schemeClr val="tx1">
                              <a:lumMod val="65000"/>
                              <a:lumOff val="35000"/>
                            </a:schemeClr>
                          </a:solidFill>
                          <a:latin typeface="Arial" panose="020B0604020202020204" pitchFamily="34" charset="0"/>
                          <a:ea typeface="+mn-ea"/>
                          <a:cs typeface="Arial" panose="020B0604020202020204" pitchFamily="34" charset="0"/>
                        </a:rPr>
                        <a:t> #</a:t>
                      </a:r>
                      <a:r>
                        <a:rPr lang="en-IE" sz="1400" kern="1200" dirty="0" err="1" smtClean="0">
                          <a:solidFill>
                            <a:schemeClr val="tx1">
                              <a:lumMod val="65000"/>
                              <a:lumOff val="35000"/>
                            </a:schemeClr>
                          </a:solidFill>
                          <a:latin typeface="Arial" panose="020B0604020202020204" pitchFamily="34" charset="0"/>
                          <a:ea typeface="+mn-ea"/>
                          <a:cs typeface="Arial" panose="020B0604020202020204" pitchFamily="34" charset="0"/>
                        </a:rPr>
                        <a:t>HoldFirm</a:t>
                      </a:r>
                      <a:endParaRPr lang="en-IE" sz="1400" kern="1200" dirty="0" smtClean="0">
                        <a:solidFill>
                          <a:schemeClr val="tx1">
                            <a:lumMod val="65000"/>
                            <a:lumOff val="35000"/>
                          </a:schemeClr>
                        </a:solidFill>
                        <a:latin typeface="Arial" panose="020B0604020202020204" pitchFamily="34" charset="0"/>
                        <a:ea typeface="+mn-ea"/>
                        <a:cs typeface="Arial" panose="020B0604020202020204" pitchFamily="34" charset="0"/>
                      </a:endParaRPr>
                    </a:p>
                  </a:txBody>
                  <a:tcPr marT="49530" marB="495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400" u="sng" kern="1200" dirty="0" smtClean="0">
                          <a:solidFill>
                            <a:schemeClr val="tx1"/>
                          </a:solidFill>
                          <a:latin typeface="Arial" panose="020B0604020202020204" pitchFamily="34" charset="0"/>
                          <a:ea typeface="+mn-ea"/>
                          <a:cs typeface="Arial" panose="020B0604020202020204" pitchFamily="34" charset="0"/>
                          <a:hlinkClick r:id="rId7"/>
                        </a:rPr>
                        <a:t>https://www2.hse.ie/coronavirus</a:t>
                      </a:r>
                      <a:endParaRPr lang="en-IE" sz="1400" kern="1200" dirty="0" smtClean="0">
                        <a:solidFill>
                          <a:schemeClr val="tx1"/>
                        </a:solidFill>
                        <a:latin typeface="Arial" panose="020B0604020202020204" pitchFamily="34" charset="0"/>
                        <a:ea typeface="+mn-ea"/>
                        <a:cs typeface="Arial" panose="020B0604020202020204" pitchFamily="34" charset="0"/>
                      </a:endParaRPr>
                    </a:p>
                    <a:p>
                      <a:pPr algn="ctr"/>
                      <a:endParaRPr lang="en-IE" sz="1400" dirty="0">
                        <a:latin typeface="Arial" panose="020B0604020202020204" pitchFamily="34" charset="0"/>
                        <a:cs typeface="Arial" panose="020B0604020202020204" pitchFamily="34" charset="0"/>
                      </a:endParaRPr>
                    </a:p>
                  </a:txBody>
                  <a:tcPr marT="49530" marB="495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26917">
                <a:tc>
                  <a:txBody>
                    <a:bodyPr/>
                    <a:lstStyle/>
                    <a:p>
                      <a:pPr algn="ctr"/>
                      <a:r>
                        <a:rPr lang="en-IE" sz="1400" kern="1200" dirty="0" smtClean="0">
                          <a:solidFill>
                            <a:schemeClr val="tx1">
                              <a:lumMod val="65000"/>
                              <a:lumOff val="35000"/>
                            </a:schemeClr>
                          </a:solidFill>
                          <a:latin typeface="Arial" pitchFamily="34" charset="0"/>
                          <a:ea typeface="+mn-ea"/>
                          <a:cs typeface="Arial" pitchFamily="34" charset="0"/>
                        </a:rPr>
                        <a:t>When we keep our distance, no matter how awkward it feels, we’re keeping our guard up against the spread of #COVID19. Keep your guard up, and help to keep ourselves and our loved ones safe #</a:t>
                      </a:r>
                      <a:r>
                        <a:rPr lang="en-IE" sz="1400" kern="1200" dirty="0" err="1" smtClean="0">
                          <a:solidFill>
                            <a:schemeClr val="tx1">
                              <a:lumMod val="65000"/>
                              <a:lumOff val="35000"/>
                            </a:schemeClr>
                          </a:solidFill>
                          <a:latin typeface="Arial" pitchFamily="34" charset="0"/>
                          <a:ea typeface="+mn-ea"/>
                          <a:cs typeface="Arial" pitchFamily="34" charset="0"/>
                        </a:rPr>
                        <a:t>HoldFirm</a:t>
                      </a:r>
                      <a:endParaRPr lang="en-IE" sz="1400" kern="1200" dirty="0" smtClean="0">
                        <a:solidFill>
                          <a:schemeClr val="tx1">
                            <a:lumMod val="65000"/>
                            <a:lumOff val="35000"/>
                          </a:schemeClr>
                        </a:solidFill>
                        <a:latin typeface="Arial" pitchFamily="34" charset="0"/>
                        <a:ea typeface="+mn-ea"/>
                        <a:cs typeface="Arial" pitchFamily="34" charset="0"/>
                      </a:endParaRPr>
                    </a:p>
                  </a:txBody>
                  <a:tcPr marT="49530" marB="495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400" u="sng" kern="1200" dirty="0" smtClean="0">
                          <a:solidFill>
                            <a:schemeClr val="tx1"/>
                          </a:solidFill>
                          <a:latin typeface="Arial" panose="020B0604020202020204" pitchFamily="34" charset="0"/>
                          <a:ea typeface="+mn-ea"/>
                          <a:cs typeface="Arial" panose="020B0604020202020204" pitchFamily="34" charset="0"/>
                          <a:hlinkClick r:id="rId7"/>
                        </a:rPr>
                        <a:t>https://www2.hse.ie/coronavirus</a:t>
                      </a:r>
                      <a:endParaRPr lang="en-IE" sz="1400" kern="1200" dirty="0" smtClean="0">
                        <a:solidFill>
                          <a:schemeClr val="tx1"/>
                        </a:solidFill>
                        <a:latin typeface="Arial" panose="020B0604020202020204" pitchFamily="34" charset="0"/>
                        <a:ea typeface="+mn-ea"/>
                        <a:cs typeface="Arial" panose="020B0604020202020204" pitchFamily="34" charset="0"/>
                      </a:endParaRPr>
                    </a:p>
                    <a:p>
                      <a:pPr algn="ctr"/>
                      <a:endParaRPr lang="en-IE" sz="1400" dirty="0">
                        <a:latin typeface="Arial" panose="020B0604020202020204" pitchFamily="34" charset="0"/>
                        <a:cs typeface="Arial" panose="020B0604020202020204" pitchFamily="34" charset="0"/>
                      </a:endParaRPr>
                    </a:p>
                  </a:txBody>
                  <a:tcPr marT="49530" marB="495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22562">
                <a:tc>
                  <a:txBody>
                    <a:bodyPr/>
                    <a:lstStyle/>
                    <a:p>
                      <a:pPr algn="ctr"/>
                      <a:r>
                        <a:rPr lang="en-IE" sz="1400" kern="1200" dirty="0" smtClean="0">
                          <a:solidFill>
                            <a:schemeClr val="tx1">
                              <a:lumMod val="65000"/>
                              <a:lumOff val="35000"/>
                            </a:schemeClr>
                          </a:solidFill>
                          <a:latin typeface="Arial" pitchFamily="34" charset="0"/>
                          <a:ea typeface="+mn-ea"/>
                          <a:cs typeface="Arial" pitchFamily="34" charset="0"/>
                        </a:rPr>
                        <a:t>When you  keep your distance, you are protecting yourself and others from #COVID19.  But when you drop your guard, you could become exposed to the virus and so could the people around you. Help us drive case numbers down – keep your guard up #</a:t>
                      </a:r>
                      <a:r>
                        <a:rPr lang="en-IE" sz="1400" kern="1200" dirty="0" err="1" smtClean="0">
                          <a:solidFill>
                            <a:schemeClr val="tx1">
                              <a:lumMod val="65000"/>
                              <a:lumOff val="35000"/>
                            </a:schemeClr>
                          </a:solidFill>
                          <a:latin typeface="Arial" pitchFamily="34" charset="0"/>
                          <a:ea typeface="+mn-ea"/>
                          <a:cs typeface="Arial" pitchFamily="34" charset="0"/>
                        </a:rPr>
                        <a:t>HoldFirm</a:t>
                      </a:r>
                      <a:r>
                        <a:rPr lang="en-IE" sz="1400" kern="1200" dirty="0" smtClean="0">
                          <a:solidFill>
                            <a:schemeClr val="tx1"/>
                          </a:solidFill>
                          <a:latin typeface="Arial" panose="020B0604020202020204" pitchFamily="34" charset="0"/>
                          <a:ea typeface="+mn-ea"/>
                          <a:cs typeface="Arial" panose="020B0604020202020204" pitchFamily="34" charset="0"/>
                        </a:rPr>
                        <a:t> </a:t>
                      </a:r>
                      <a:endParaRPr lang="en-IE" sz="1400" dirty="0">
                        <a:latin typeface="Arial" panose="020B0604020202020204" pitchFamily="34" charset="0"/>
                        <a:cs typeface="Arial" panose="020B0604020202020204" pitchFamily="34" charset="0"/>
                      </a:endParaRPr>
                    </a:p>
                  </a:txBody>
                  <a:tcPr marT="49530" marB="495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400" u="sng" kern="1200" dirty="0" smtClean="0">
                          <a:solidFill>
                            <a:schemeClr val="tx1"/>
                          </a:solidFill>
                          <a:latin typeface="Arial" panose="020B0604020202020204" pitchFamily="34" charset="0"/>
                          <a:ea typeface="+mn-ea"/>
                          <a:cs typeface="Arial" panose="020B0604020202020204" pitchFamily="34" charset="0"/>
                          <a:hlinkClick r:id="rId7"/>
                        </a:rPr>
                        <a:t>https://www2.hse.ie/coronavirus</a:t>
                      </a:r>
                      <a:endParaRPr lang="en-IE" sz="1400" kern="1200" dirty="0" smtClean="0">
                        <a:solidFill>
                          <a:schemeClr val="tx1"/>
                        </a:solidFill>
                        <a:latin typeface="Arial" panose="020B0604020202020204" pitchFamily="34" charset="0"/>
                        <a:ea typeface="+mn-ea"/>
                        <a:cs typeface="Arial" panose="020B0604020202020204" pitchFamily="34" charset="0"/>
                      </a:endParaRPr>
                    </a:p>
                    <a:p>
                      <a:pPr algn="ctr"/>
                      <a:endParaRPr lang="en-IE" sz="1400" dirty="0">
                        <a:latin typeface="Arial" panose="020B0604020202020204" pitchFamily="34" charset="0"/>
                        <a:cs typeface="Arial" panose="020B0604020202020204" pitchFamily="34" charset="0"/>
                      </a:endParaRPr>
                    </a:p>
                  </a:txBody>
                  <a:tcPr marT="49530" marB="495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80020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496208"/>
            <a:ext cx="6267450" cy="7786747"/>
          </a:xfrm>
          <a:prstGeom prst="rect">
            <a:avLst/>
          </a:prstGeom>
          <a:solidFill>
            <a:schemeClr val="bg1"/>
          </a:solidFill>
        </p:spPr>
        <p:txBody>
          <a:bodyPr wrap="square" rtlCol="0">
            <a:spAutoFit/>
          </a:bodyPr>
          <a:lstStyle/>
          <a:p>
            <a:endParaRPr lang="en-US" sz="2400" b="1" dirty="0" smtClean="0">
              <a:solidFill>
                <a:srgbClr val="0070C0"/>
              </a:solidFill>
              <a:latin typeface="Arial"/>
              <a:cs typeface="Arial"/>
            </a:endParaRPr>
          </a:p>
          <a:p>
            <a:r>
              <a:rPr lang="en-IE" sz="2000" dirty="0" smtClean="0">
                <a:solidFill>
                  <a:schemeClr val="tx1">
                    <a:lumMod val="65000"/>
                    <a:lumOff val="35000"/>
                  </a:schemeClr>
                </a:solidFill>
                <a:latin typeface="Arial" panose="020B0604020202020204" pitchFamily="34" charset="0"/>
                <a:cs typeface="Arial" panose="020B0604020202020204" pitchFamily="34" charset="0"/>
              </a:rPr>
              <a:t>Thank you to all our partners and supporters for helping to share our advice and information on COVID-19.  </a:t>
            </a:r>
          </a:p>
          <a:p>
            <a:endParaRPr lang="en-IE" sz="2000" dirty="0" smtClean="0">
              <a:solidFill>
                <a:schemeClr val="tx1">
                  <a:lumMod val="65000"/>
                  <a:lumOff val="35000"/>
                </a:schemeClr>
              </a:solidFill>
              <a:latin typeface="Arial" panose="020B0604020202020204" pitchFamily="34" charset="0"/>
              <a:cs typeface="Arial" panose="020B0604020202020204" pitchFamily="34" charset="0"/>
            </a:endParaRPr>
          </a:p>
          <a:p>
            <a:r>
              <a:rPr lang="en-IE" sz="2000" dirty="0" smtClean="0">
                <a:solidFill>
                  <a:schemeClr val="tx1">
                    <a:lumMod val="65000"/>
                    <a:lumOff val="35000"/>
                  </a:schemeClr>
                </a:solidFill>
                <a:latin typeface="Arial" panose="020B0604020202020204" pitchFamily="34" charset="0"/>
                <a:cs typeface="Arial" panose="020B0604020202020204" pitchFamily="34" charset="0"/>
              </a:rPr>
              <a:t>For partner requests, please email</a:t>
            </a:r>
            <a:br>
              <a:rPr lang="en-IE" sz="2000" dirty="0" smtClean="0">
                <a:solidFill>
                  <a:schemeClr val="tx1">
                    <a:lumMod val="65000"/>
                    <a:lumOff val="35000"/>
                  </a:schemeClr>
                </a:solidFill>
                <a:latin typeface="Arial" panose="020B0604020202020204" pitchFamily="34" charset="0"/>
                <a:cs typeface="Arial" panose="020B0604020202020204" pitchFamily="34" charset="0"/>
              </a:rPr>
            </a:br>
            <a:r>
              <a:rPr lang="en-IE" sz="2000" dirty="0" smtClean="0">
                <a:solidFill>
                  <a:schemeClr val="tx1">
                    <a:lumMod val="65000"/>
                    <a:lumOff val="35000"/>
                  </a:schemeClr>
                </a:solidFill>
                <a:latin typeface="Arial" panose="020B0604020202020204" pitchFamily="34" charset="0"/>
                <a:cs typeface="Arial" panose="020B0604020202020204" pitchFamily="34" charset="0"/>
                <a:hlinkClick r:id="rId3"/>
              </a:rPr>
              <a:t>partner.pack@hse.ie</a:t>
            </a:r>
            <a:endParaRPr lang="en-IE" sz="2000"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sz="2000" dirty="0" smtClean="0">
              <a:solidFill>
                <a:schemeClr val="tx1">
                  <a:lumMod val="65000"/>
                  <a:lumOff val="35000"/>
                </a:schemeClr>
              </a:solidFill>
              <a:latin typeface="Arial" panose="020B0604020202020204" pitchFamily="34" charset="0"/>
              <a:cs typeface="Arial" panose="020B0604020202020204" pitchFamily="34" charset="0"/>
            </a:endParaRPr>
          </a:p>
          <a:p>
            <a:r>
              <a:rPr lang="en-IE" sz="2000" dirty="0" smtClean="0">
                <a:solidFill>
                  <a:schemeClr val="tx1">
                    <a:lumMod val="65000"/>
                    <a:lumOff val="35000"/>
                  </a:schemeClr>
                </a:solidFill>
                <a:latin typeface="Arial" panose="020B0604020202020204" pitchFamily="34" charset="0"/>
                <a:cs typeface="Arial" panose="020B0604020202020204" pitchFamily="34" charset="0"/>
              </a:rPr>
              <a:t>For media enquiries, please email</a:t>
            </a:r>
          </a:p>
          <a:p>
            <a:r>
              <a:rPr lang="en-IE" sz="2000" dirty="0" smtClean="0">
                <a:solidFill>
                  <a:schemeClr val="tx1">
                    <a:lumMod val="65000"/>
                    <a:lumOff val="35000"/>
                  </a:schemeClr>
                </a:solidFill>
                <a:latin typeface="Arial" panose="020B0604020202020204" pitchFamily="34" charset="0"/>
                <a:cs typeface="Arial" panose="020B0604020202020204" pitchFamily="34" charset="0"/>
                <a:hlinkClick r:id="rId4"/>
              </a:rPr>
              <a:t>press@hse.ie</a:t>
            </a:r>
            <a:endParaRPr lang="en-IE" sz="2000"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sz="2000" dirty="0">
              <a:solidFill>
                <a:schemeClr val="tx1">
                  <a:lumMod val="65000"/>
                  <a:lumOff val="35000"/>
                </a:schemeClr>
              </a:solidFill>
              <a:latin typeface="Arial" panose="020B0604020202020204" pitchFamily="34" charset="0"/>
              <a:cs typeface="Arial" panose="020B0604020202020204" pitchFamily="34" charset="0"/>
            </a:endParaRPr>
          </a:p>
          <a:p>
            <a:r>
              <a:rPr lang="en-IE" sz="2000" dirty="0" smtClean="0">
                <a:solidFill>
                  <a:schemeClr val="tx1">
                    <a:lumMod val="65000"/>
                    <a:lumOff val="35000"/>
                  </a:schemeClr>
                </a:solidFill>
                <a:latin typeface="Arial" panose="020B0604020202020204" pitchFamily="34" charset="0"/>
                <a:cs typeface="Arial" panose="020B0604020202020204" pitchFamily="34" charset="0"/>
              </a:rPr>
              <a:t>For social media and website questions, please contact:</a:t>
            </a:r>
          </a:p>
          <a:p>
            <a:r>
              <a:rPr lang="en-IE" sz="2000" dirty="0" smtClean="0">
                <a:solidFill>
                  <a:schemeClr val="tx1">
                    <a:lumMod val="65000"/>
                    <a:lumOff val="35000"/>
                  </a:schemeClr>
                </a:solidFill>
                <a:latin typeface="Arial" panose="020B0604020202020204" pitchFamily="34" charset="0"/>
                <a:cs typeface="Arial" panose="020B0604020202020204" pitchFamily="34" charset="0"/>
                <a:hlinkClick r:id="rId5"/>
              </a:rPr>
              <a:t>Digital@hse.ie</a:t>
            </a:r>
            <a:r>
              <a:rPr lang="en-IE" sz="2000" dirty="0" smtClean="0">
                <a:solidFill>
                  <a:schemeClr val="tx1">
                    <a:lumMod val="65000"/>
                    <a:lumOff val="35000"/>
                  </a:schemeClr>
                </a:solidFill>
                <a:latin typeface="Arial" panose="020B0604020202020204" pitchFamily="34" charset="0"/>
                <a:cs typeface="Arial" panose="020B0604020202020204" pitchFamily="34" charset="0"/>
              </a:rPr>
              <a:t> </a:t>
            </a:r>
          </a:p>
          <a:p>
            <a:endParaRPr lang="en-IE" sz="2400" b="1" dirty="0">
              <a:solidFill>
                <a:schemeClr val="tx1">
                  <a:lumMod val="65000"/>
                  <a:lumOff val="35000"/>
                </a:schemeClr>
              </a:solidFill>
              <a:latin typeface="Arial" panose="020B0604020202020204" pitchFamily="34" charset="0"/>
              <a:cs typeface="Arial" panose="020B0604020202020204" pitchFamily="34" charset="0"/>
            </a:endParaRPr>
          </a:p>
          <a:p>
            <a:endParaRPr lang="en-IE" sz="2400" b="1"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sz="2400" b="1"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sz="2400" b="1" dirty="0">
              <a:solidFill>
                <a:schemeClr val="tx1">
                  <a:lumMod val="65000"/>
                  <a:lumOff val="35000"/>
                </a:schemeClr>
              </a:solidFill>
              <a:latin typeface="Arial" panose="020B0604020202020204" pitchFamily="34" charset="0"/>
              <a:cs typeface="Arial" panose="020B0604020202020204" pitchFamily="34" charset="0"/>
            </a:endParaRPr>
          </a:p>
          <a:p>
            <a:endParaRPr lang="en-IE" sz="2400" b="1"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sz="2400" b="1"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sz="2400" b="1" dirty="0">
              <a:solidFill>
                <a:schemeClr val="tx1">
                  <a:lumMod val="65000"/>
                  <a:lumOff val="35000"/>
                </a:schemeClr>
              </a:solidFill>
              <a:latin typeface="Arial" panose="020B0604020202020204" pitchFamily="34" charset="0"/>
              <a:cs typeface="Arial" panose="020B0604020202020204" pitchFamily="34" charset="0"/>
            </a:endParaRPr>
          </a:p>
          <a:p>
            <a:endParaRPr lang="en-IE" sz="2400" b="1" dirty="0" smtClean="0">
              <a:solidFill>
                <a:schemeClr val="tx1">
                  <a:lumMod val="65000"/>
                  <a:lumOff val="35000"/>
                </a:schemeClr>
              </a:solidFill>
              <a:latin typeface="Arial" panose="020B0604020202020204" pitchFamily="34" charset="0"/>
              <a:cs typeface="Arial" panose="020B0604020202020204" pitchFamily="34" charset="0"/>
            </a:endParaRPr>
          </a:p>
          <a:p>
            <a:pPr algn="ctr"/>
            <a:r>
              <a:rPr lang="en-IE" sz="2400" b="1" dirty="0" smtClean="0">
                <a:solidFill>
                  <a:schemeClr val="tx1">
                    <a:lumMod val="65000"/>
                    <a:lumOff val="35000"/>
                  </a:schemeClr>
                </a:solidFill>
                <a:latin typeface="Arial" panose="020B0604020202020204" pitchFamily="34" charset="0"/>
                <a:cs typeface="Arial" panose="020B0604020202020204" pitchFamily="34" charset="0"/>
              </a:rPr>
              <a:t>www.hse.ie/communications </a:t>
            </a:r>
            <a:endParaRPr lang="en-US" sz="2400" b="1" dirty="0">
              <a:solidFill>
                <a:srgbClr val="595959"/>
              </a:solidFill>
              <a:latin typeface="Arial"/>
              <a:cs typeface="Arial"/>
            </a:endParaRP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t="21389" b="23334"/>
          <a:stretch/>
        </p:blipFill>
        <p:spPr>
          <a:xfrm>
            <a:off x="1181100" y="5643421"/>
            <a:ext cx="4438650" cy="2453587"/>
          </a:xfrm>
          <a:prstGeom prst="rect">
            <a:avLst/>
          </a:prstGeom>
        </p:spPr>
      </p:pic>
    </p:spTree>
    <p:extLst>
      <p:ext uri="{BB962C8B-B14F-4D97-AF65-F5344CB8AC3E}">
        <p14:creationId xmlns:p14="http://schemas.microsoft.com/office/powerpoint/2010/main" val="1929274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5932</TotalTime>
  <Words>711</Words>
  <Application>Microsoft Office PowerPoint</Application>
  <PresentationFormat>A4 Paper (210x297 mm)</PresentationFormat>
  <Paragraphs>122</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HSE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Fidelma Browne</dc:creator>
  <cp:lastModifiedBy>martina byrne</cp:lastModifiedBy>
  <cp:revision>408</cp:revision>
  <dcterms:created xsi:type="dcterms:W3CDTF">2020-03-21T11:46:06Z</dcterms:created>
  <dcterms:modified xsi:type="dcterms:W3CDTF">2020-10-22T14:02:09Z</dcterms:modified>
</cp:coreProperties>
</file>