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9"/>
  </p:notesMasterIdLst>
  <p:sldIdLst>
    <p:sldId id="257" r:id="rId2"/>
    <p:sldId id="258" r:id="rId3"/>
    <p:sldId id="312" r:id="rId4"/>
    <p:sldId id="313" r:id="rId5"/>
    <p:sldId id="317" r:id="rId6"/>
    <p:sldId id="318" r:id="rId7"/>
    <p:sldId id="316" r:id="rId8"/>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ghna Harte" initials="AH" lastIdx="6" clrIdx="0"/>
  <p:cmAuthor id="1" name="fidelma browne" initials="fb"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F"/>
    <a:srgbClr val="FFCC00"/>
    <a:srgbClr val="000000"/>
    <a:srgbClr val="FFEE00"/>
    <a:srgbClr val="595959"/>
    <a:srgbClr val="3B3838"/>
    <a:srgbClr val="5959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48" d="100"/>
          <a:sy n="48" d="100"/>
        </p:scale>
        <p:origin x="2298" y="36"/>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8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249ECF0A-8A29-4048-A13A-35D03D412847}" type="datetimeFigureOut">
              <a:rPr lang="en-IE" smtClean="0"/>
              <a:pPr/>
              <a:t>10/08/2020</a:t>
            </a:fld>
            <a:endParaRPr lang="en-IE" dirty="0"/>
          </a:p>
        </p:txBody>
      </p:sp>
      <p:sp>
        <p:nvSpPr>
          <p:cNvPr id="4" name="Slide Image Placeholder 3"/>
          <p:cNvSpPr>
            <a:spLocks noGrp="1" noRot="1" noChangeAspect="1"/>
          </p:cNvSpPr>
          <p:nvPr>
            <p:ph type="sldImg" idx="2"/>
          </p:nvPr>
        </p:nvSpPr>
        <p:spPr>
          <a:xfrm>
            <a:off x="2362200" y="1143000"/>
            <a:ext cx="21336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A4211352-757F-421B-B7B4-67FAEC3A1FE4}" type="slidenum">
              <a:rPr lang="en-IE" smtClean="0"/>
              <a:pPr/>
              <a:t>‹#›</a:t>
            </a:fld>
            <a:endParaRPr lang="en-IE" dirty="0"/>
          </a:p>
        </p:txBody>
      </p:sp>
    </p:spTree>
    <p:extLst>
      <p:ext uri="{BB962C8B-B14F-4D97-AF65-F5344CB8AC3E}">
        <p14:creationId xmlns:p14="http://schemas.microsoft.com/office/powerpoint/2010/main" val="778247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1143000"/>
            <a:ext cx="21336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027C63-A927-B647-8AFD-696B33AF9FDF}" type="slidenum">
              <a:rPr lang="en-US" smtClean="0"/>
              <a:pPr/>
              <a:t>1</a:t>
            </a:fld>
            <a:endParaRPr lang="en-US" dirty="0"/>
          </a:p>
        </p:txBody>
      </p:sp>
    </p:spTree>
    <p:extLst>
      <p:ext uri="{BB962C8B-B14F-4D97-AF65-F5344CB8AC3E}">
        <p14:creationId xmlns:p14="http://schemas.microsoft.com/office/powerpoint/2010/main" val="2478870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1143000"/>
            <a:ext cx="21336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0027C63-A927-B647-8AFD-696B33AF9FDF}" type="slidenum">
              <a:rPr lang="en-US" smtClean="0"/>
              <a:pPr/>
              <a:t>2</a:t>
            </a:fld>
            <a:endParaRPr lang="en-US"/>
          </a:p>
        </p:txBody>
      </p:sp>
    </p:spTree>
    <p:extLst>
      <p:ext uri="{BB962C8B-B14F-4D97-AF65-F5344CB8AC3E}">
        <p14:creationId xmlns:p14="http://schemas.microsoft.com/office/powerpoint/2010/main" val="1911922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1143000"/>
            <a:ext cx="21336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0027C63-A927-B647-8AFD-696B33AF9FDF}" type="slidenum">
              <a:rPr lang="en-US" smtClean="0"/>
              <a:pPr/>
              <a:t>3</a:t>
            </a:fld>
            <a:endParaRPr lang="en-US"/>
          </a:p>
        </p:txBody>
      </p:sp>
    </p:spTree>
    <p:extLst>
      <p:ext uri="{BB962C8B-B14F-4D97-AF65-F5344CB8AC3E}">
        <p14:creationId xmlns:p14="http://schemas.microsoft.com/office/powerpoint/2010/main" val="1911922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1143000"/>
            <a:ext cx="21336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0027C63-A927-B647-8AFD-696B33AF9FDF}" type="slidenum">
              <a:rPr lang="en-US" smtClean="0"/>
              <a:pPr/>
              <a:t>4</a:t>
            </a:fld>
            <a:endParaRPr lang="en-US"/>
          </a:p>
        </p:txBody>
      </p:sp>
    </p:spTree>
    <p:extLst>
      <p:ext uri="{BB962C8B-B14F-4D97-AF65-F5344CB8AC3E}">
        <p14:creationId xmlns:p14="http://schemas.microsoft.com/office/powerpoint/2010/main" val="1911922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1143000"/>
            <a:ext cx="21336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0027C63-A927-B647-8AFD-696B33AF9FDF}" type="slidenum">
              <a:rPr lang="en-US" smtClean="0"/>
              <a:pPr/>
              <a:t>5</a:t>
            </a:fld>
            <a:endParaRPr lang="en-US"/>
          </a:p>
        </p:txBody>
      </p:sp>
    </p:spTree>
    <p:extLst>
      <p:ext uri="{BB962C8B-B14F-4D97-AF65-F5344CB8AC3E}">
        <p14:creationId xmlns:p14="http://schemas.microsoft.com/office/powerpoint/2010/main" val="1911922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1143000"/>
            <a:ext cx="21336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0027C63-A927-B647-8AFD-696B33AF9FDF}" type="slidenum">
              <a:rPr lang="en-US" smtClean="0"/>
              <a:pPr/>
              <a:t>7</a:t>
            </a:fld>
            <a:endParaRPr lang="en-US"/>
          </a:p>
        </p:txBody>
      </p:sp>
    </p:spTree>
    <p:extLst>
      <p:ext uri="{BB962C8B-B14F-4D97-AF65-F5344CB8AC3E}">
        <p14:creationId xmlns:p14="http://schemas.microsoft.com/office/powerpoint/2010/main" val="1911922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1191"/>
            <a:ext cx="5143500" cy="3448755"/>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857250" y="5202944"/>
            <a:ext cx="5143500" cy="239165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1FA132DE-3CCD-4C23-9CAF-BF6883D6418B}" type="datetimeFigureOut">
              <a:rPr lang="en-IE" smtClean="0"/>
              <a:t>10/08/2020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187C6D1-D2C4-449C-A347-1C6E5EEB2D6C}" type="slidenum">
              <a:rPr lang="en-IE" smtClean="0"/>
              <a:t>‹#›</a:t>
            </a:fld>
            <a:endParaRPr lang="en-IE"/>
          </a:p>
        </p:txBody>
      </p:sp>
    </p:spTree>
    <p:extLst>
      <p:ext uri="{BB962C8B-B14F-4D97-AF65-F5344CB8AC3E}">
        <p14:creationId xmlns:p14="http://schemas.microsoft.com/office/powerpoint/2010/main" val="2340006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FA132DE-3CCD-4C23-9CAF-BF6883D6418B}" type="datetimeFigureOut">
              <a:rPr lang="en-IE" smtClean="0"/>
              <a:t>10/08/2020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187C6D1-D2C4-449C-A347-1C6E5EEB2D6C}" type="slidenum">
              <a:rPr lang="en-IE" smtClean="0"/>
              <a:t>‹#›</a:t>
            </a:fld>
            <a:endParaRPr lang="en-IE"/>
          </a:p>
        </p:txBody>
      </p:sp>
    </p:spTree>
    <p:extLst>
      <p:ext uri="{BB962C8B-B14F-4D97-AF65-F5344CB8AC3E}">
        <p14:creationId xmlns:p14="http://schemas.microsoft.com/office/powerpoint/2010/main" val="2012556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527403"/>
            <a:ext cx="1478756" cy="8394877"/>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71487"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FA132DE-3CCD-4C23-9CAF-BF6883D6418B}" type="datetimeFigureOut">
              <a:rPr lang="en-IE" smtClean="0"/>
              <a:t>10/08/2020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187C6D1-D2C4-449C-A347-1C6E5EEB2D6C}" type="slidenum">
              <a:rPr lang="en-IE" smtClean="0"/>
              <a:t>‹#›</a:t>
            </a:fld>
            <a:endParaRPr lang="en-IE"/>
          </a:p>
        </p:txBody>
      </p:sp>
    </p:spTree>
    <p:extLst>
      <p:ext uri="{BB962C8B-B14F-4D97-AF65-F5344CB8AC3E}">
        <p14:creationId xmlns:p14="http://schemas.microsoft.com/office/powerpoint/2010/main" val="2037089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ectangle 3"/>
          <p:cNvSpPr/>
          <p:nvPr userDrawn="1"/>
        </p:nvSpPr>
        <p:spPr>
          <a:xfrm>
            <a:off x="0" y="9420667"/>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spcCol="0" rtlCol="0" anchor="ctr"/>
          <a:lstStyle/>
          <a:p>
            <a:pPr algn="ctr"/>
            <a:endParaRPr lang="en-US" sz="2400" dirty="0">
              <a:latin typeface="Arial" panose="020B0604020202020204" pitchFamily="34" charset="0"/>
            </a:endParaRPr>
          </a:p>
        </p:txBody>
      </p:sp>
    </p:spTree>
    <p:extLst>
      <p:ext uri="{BB962C8B-B14F-4D97-AF65-F5344CB8AC3E}">
        <p14:creationId xmlns:p14="http://schemas.microsoft.com/office/powerpoint/2010/main" val="2452607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ernal Slides">
    <p:spTree>
      <p:nvGrpSpPr>
        <p:cNvPr id="1" name=""/>
        <p:cNvGrpSpPr/>
        <p:nvPr/>
      </p:nvGrpSpPr>
      <p:grpSpPr>
        <a:xfrm>
          <a:off x="0" y="0"/>
          <a:ext cx="0" cy="0"/>
          <a:chOff x="0" y="0"/>
          <a:chExt cx="0" cy="0"/>
        </a:xfrm>
      </p:grpSpPr>
      <p:sp>
        <p:nvSpPr>
          <p:cNvPr id="11" name="Rectangle 10"/>
          <p:cNvSpPr/>
          <p:nvPr userDrawn="1"/>
        </p:nvSpPr>
        <p:spPr>
          <a:xfrm>
            <a:off x="0" y="-1"/>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spcCol="0" rtlCol="0" anchor="ctr"/>
          <a:lstStyle/>
          <a:p>
            <a:pPr algn="ctr"/>
            <a:endParaRPr lang="en-US" sz="2400" dirty="0">
              <a:latin typeface="Arial" panose="020B0604020202020204" pitchFamily="34" charset="0"/>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3510" r="23046"/>
          <a:stretch/>
        </p:blipFill>
        <p:spPr>
          <a:xfrm>
            <a:off x="1" y="8886973"/>
            <a:ext cx="6858000" cy="101902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8554" y="9027587"/>
            <a:ext cx="1362045" cy="755950"/>
          </a:xfrm>
          <a:prstGeom prst="rect">
            <a:avLst/>
          </a:prstGeom>
        </p:spPr>
      </p:pic>
    </p:spTree>
    <p:extLst>
      <p:ext uri="{BB962C8B-B14F-4D97-AF65-F5344CB8AC3E}">
        <p14:creationId xmlns:p14="http://schemas.microsoft.com/office/powerpoint/2010/main" val="2209201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logo internal">
    <p:spTree>
      <p:nvGrpSpPr>
        <p:cNvPr id="1" name=""/>
        <p:cNvGrpSpPr/>
        <p:nvPr/>
      </p:nvGrpSpPr>
      <p:grpSpPr>
        <a:xfrm>
          <a:off x="0" y="0"/>
          <a:ext cx="0" cy="0"/>
          <a:chOff x="0" y="0"/>
          <a:chExt cx="0" cy="0"/>
        </a:xfrm>
      </p:grpSpPr>
      <p:sp>
        <p:nvSpPr>
          <p:cNvPr id="11" name="Rectangle 10"/>
          <p:cNvSpPr/>
          <p:nvPr userDrawn="1"/>
        </p:nvSpPr>
        <p:spPr>
          <a:xfrm>
            <a:off x="0" y="-1"/>
            <a:ext cx="6858000" cy="485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spcCol="0" rtlCol="0" anchor="ctr"/>
          <a:lstStyle/>
          <a:p>
            <a:pPr algn="ctr"/>
            <a:endParaRPr lang="en-US" sz="2400" dirty="0">
              <a:latin typeface="Arial" panose="020B0604020202020204" pitchFamily="34" charset="0"/>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3510" r="23046"/>
          <a:stretch/>
        </p:blipFill>
        <p:spPr>
          <a:xfrm>
            <a:off x="1" y="8886973"/>
            <a:ext cx="6858000" cy="101902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52275" y="9234704"/>
            <a:ext cx="2518324" cy="520184"/>
          </a:xfrm>
          <a:prstGeom prst="rect">
            <a:avLst/>
          </a:prstGeom>
        </p:spPr>
      </p:pic>
    </p:spTree>
    <p:extLst>
      <p:ext uri="{BB962C8B-B14F-4D97-AF65-F5344CB8AC3E}">
        <p14:creationId xmlns:p14="http://schemas.microsoft.com/office/powerpoint/2010/main" val="552420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FA132DE-3CCD-4C23-9CAF-BF6883D6418B}" type="datetimeFigureOut">
              <a:rPr lang="en-IE" smtClean="0"/>
              <a:t>10/08/2020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187C6D1-D2C4-449C-A347-1C6E5EEB2D6C}" type="slidenum">
              <a:rPr lang="en-IE" smtClean="0"/>
              <a:t>‹#›</a:t>
            </a:fld>
            <a:endParaRPr lang="en-IE"/>
          </a:p>
        </p:txBody>
      </p:sp>
    </p:spTree>
    <p:extLst>
      <p:ext uri="{BB962C8B-B14F-4D97-AF65-F5344CB8AC3E}">
        <p14:creationId xmlns:p14="http://schemas.microsoft.com/office/powerpoint/2010/main" val="778367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8" y="2469622"/>
            <a:ext cx="5915025" cy="4120620"/>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467918" y="6629227"/>
            <a:ext cx="5915025" cy="21669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A132DE-3CCD-4C23-9CAF-BF6883D6418B}" type="datetimeFigureOut">
              <a:rPr lang="en-IE" smtClean="0"/>
              <a:t>10/08/2020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187C6D1-D2C4-449C-A347-1C6E5EEB2D6C}" type="slidenum">
              <a:rPr lang="en-IE" smtClean="0"/>
              <a:t>‹#›</a:t>
            </a:fld>
            <a:endParaRPr lang="en-IE"/>
          </a:p>
        </p:txBody>
      </p:sp>
    </p:spTree>
    <p:extLst>
      <p:ext uri="{BB962C8B-B14F-4D97-AF65-F5344CB8AC3E}">
        <p14:creationId xmlns:p14="http://schemas.microsoft.com/office/powerpoint/2010/main" val="327106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1FA132DE-3CCD-4C23-9CAF-BF6883D6418B}" type="datetimeFigureOut">
              <a:rPr lang="en-IE" smtClean="0"/>
              <a:t>10/08/2020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187C6D1-D2C4-449C-A347-1C6E5EEB2D6C}" type="slidenum">
              <a:rPr lang="en-IE" smtClean="0"/>
              <a:t>‹#›</a:t>
            </a:fld>
            <a:endParaRPr lang="en-IE"/>
          </a:p>
        </p:txBody>
      </p:sp>
    </p:spTree>
    <p:extLst>
      <p:ext uri="{BB962C8B-B14F-4D97-AF65-F5344CB8AC3E}">
        <p14:creationId xmlns:p14="http://schemas.microsoft.com/office/powerpoint/2010/main" val="4269081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2" y="527403"/>
            <a:ext cx="5915025" cy="1914702"/>
          </a:xfrm>
        </p:spPr>
        <p:txBody>
          <a:bodyPr/>
          <a:lstStyle/>
          <a:p>
            <a:r>
              <a:rPr lang="en-US"/>
              <a:t>Click to edit Master title style</a:t>
            </a:r>
            <a:endParaRPr lang="en-IE"/>
          </a:p>
        </p:txBody>
      </p:sp>
      <p:sp>
        <p:nvSpPr>
          <p:cNvPr id="3" name="Text Placeholder 2"/>
          <p:cNvSpPr>
            <a:spLocks noGrp="1"/>
          </p:cNvSpPr>
          <p:nvPr>
            <p:ph type="body" idx="1"/>
          </p:nvPr>
        </p:nvSpPr>
        <p:spPr>
          <a:xfrm>
            <a:off x="472383" y="2428346"/>
            <a:ext cx="2901255" cy="11900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72383" y="3618443"/>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3471865" y="2428346"/>
            <a:ext cx="2915543" cy="11900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471865" y="3618443"/>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1FA132DE-3CCD-4C23-9CAF-BF6883D6418B}" type="datetimeFigureOut">
              <a:rPr lang="en-IE" smtClean="0"/>
              <a:t>10/08/2020</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7187C6D1-D2C4-449C-A347-1C6E5EEB2D6C}" type="slidenum">
              <a:rPr lang="en-IE" smtClean="0"/>
              <a:t>‹#›</a:t>
            </a:fld>
            <a:endParaRPr lang="en-IE"/>
          </a:p>
        </p:txBody>
      </p:sp>
    </p:spTree>
    <p:extLst>
      <p:ext uri="{BB962C8B-B14F-4D97-AF65-F5344CB8AC3E}">
        <p14:creationId xmlns:p14="http://schemas.microsoft.com/office/powerpoint/2010/main" val="129947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1FA132DE-3CCD-4C23-9CAF-BF6883D6418B}" type="datetimeFigureOut">
              <a:rPr lang="en-IE" smtClean="0"/>
              <a:t>10/08/2020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7187C6D1-D2C4-449C-A347-1C6E5EEB2D6C}" type="slidenum">
              <a:rPr lang="en-IE" smtClean="0"/>
              <a:t>‹#›</a:t>
            </a:fld>
            <a:endParaRPr lang="en-IE"/>
          </a:p>
        </p:txBody>
      </p:sp>
    </p:spTree>
    <p:extLst>
      <p:ext uri="{BB962C8B-B14F-4D97-AF65-F5344CB8AC3E}">
        <p14:creationId xmlns:p14="http://schemas.microsoft.com/office/powerpoint/2010/main" val="2389050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132DE-3CCD-4C23-9CAF-BF6883D6418B}" type="datetimeFigureOut">
              <a:rPr lang="en-IE" smtClean="0"/>
              <a:t>10/08/2020</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7187C6D1-D2C4-449C-A347-1C6E5EEB2D6C}" type="slidenum">
              <a:rPr lang="en-IE" smtClean="0"/>
              <a:t>‹#›</a:t>
            </a:fld>
            <a:endParaRPr lang="en-IE"/>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52686" y="835481"/>
            <a:ext cx="1112937" cy="1428954"/>
          </a:xfrm>
          <a:prstGeom prst="rect">
            <a:avLst/>
          </a:prstGeom>
        </p:spPr>
      </p:pic>
    </p:spTree>
    <p:extLst>
      <p:ext uri="{BB962C8B-B14F-4D97-AF65-F5344CB8AC3E}">
        <p14:creationId xmlns:p14="http://schemas.microsoft.com/office/powerpoint/2010/main" val="412638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3" y="660400"/>
            <a:ext cx="2211883" cy="23114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2915545" y="1426281"/>
            <a:ext cx="3471863" cy="70396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72383" y="2971800"/>
            <a:ext cx="2211883" cy="55056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A132DE-3CCD-4C23-9CAF-BF6883D6418B}" type="datetimeFigureOut">
              <a:rPr lang="en-IE" smtClean="0"/>
              <a:t>10/08/2020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187C6D1-D2C4-449C-A347-1C6E5EEB2D6C}" type="slidenum">
              <a:rPr lang="en-IE" smtClean="0"/>
              <a:t>‹#›</a:t>
            </a:fld>
            <a:endParaRPr lang="en-IE"/>
          </a:p>
        </p:txBody>
      </p:sp>
    </p:spTree>
    <p:extLst>
      <p:ext uri="{BB962C8B-B14F-4D97-AF65-F5344CB8AC3E}">
        <p14:creationId xmlns:p14="http://schemas.microsoft.com/office/powerpoint/2010/main" val="231873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3" y="660400"/>
            <a:ext cx="2211883" cy="23114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2915545" y="1426281"/>
            <a:ext cx="3471863" cy="70396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472383" y="2971800"/>
            <a:ext cx="2211883" cy="55056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A132DE-3CCD-4C23-9CAF-BF6883D6418B}" type="datetimeFigureOut">
              <a:rPr lang="en-IE" smtClean="0"/>
              <a:t>10/08/2020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187C6D1-D2C4-449C-A347-1C6E5EEB2D6C}" type="slidenum">
              <a:rPr lang="en-IE" smtClean="0"/>
              <a:t>‹#›</a:t>
            </a:fld>
            <a:endParaRPr lang="en-IE"/>
          </a:p>
        </p:txBody>
      </p:sp>
    </p:spTree>
    <p:extLst>
      <p:ext uri="{BB962C8B-B14F-4D97-AF65-F5344CB8AC3E}">
        <p14:creationId xmlns:p14="http://schemas.microsoft.com/office/powerpoint/2010/main" val="1910463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90" y="527403"/>
            <a:ext cx="5915025" cy="1914702"/>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471490" y="2637014"/>
            <a:ext cx="5915025" cy="62852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1FA132DE-3CCD-4C23-9CAF-BF6883D6418B}" type="datetimeFigureOut">
              <a:rPr lang="en-IE" smtClean="0"/>
              <a:pPr/>
              <a:t>10/08/2020</a:t>
            </a:fld>
            <a:endParaRPr lang="en-IE" dirty="0"/>
          </a:p>
        </p:txBody>
      </p:sp>
      <p:sp>
        <p:nvSpPr>
          <p:cNvPr id="5" name="Footer Placeholder 4"/>
          <p:cNvSpPr>
            <a:spLocks noGrp="1"/>
          </p:cNvSpPr>
          <p:nvPr>
            <p:ph type="ftr" sz="quarter" idx="3"/>
          </p:nvPr>
        </p:nvSpPr>
        <p:spPr>
          <a:xfrm>
            <a:off x="2271715" y="9181397"/>
            <a:ext cx="2314575" cy="527403"/>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IE"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7187C6D1-D2C4-449C-A347-1C6E5EEB2D6C}" type="slidenum">
              <a:rPr lang="en-IE" smtClean="0"/>
              <a:pPr/>
              <a:t>‹#›</a:t>
            </a:fld>
            <a:endParaRPr lang="en-IE" dirty="0"/>
          </a:p>
        </p:txBody>
      </p:sp>
    </p:spTree>
    <p:extLst>
      <p:ext uri="{BB962C8B-B14F-4D97-AF65-F5344CB8AC3E}">
        <p14:creationId xmlns:p14="http://schemas.microsoft.com/office/powerpoint/2010/main" val="1358783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hyperlink" Target="https://soundcloud.com/user-992575667/living-with-covid-muinteoir-ray"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www.facebook.com/hseireland"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hyperlink" Target="http://www.twitter.com/hselive" TargetMode="External"/><Relationship Id="rId4" Type="http://schemas.openxmlformats.org/officeDocument/2006/relationships/hyperlink" Target="http://www.instagram.com/irishhealthservic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mailto:partnerpack@hse.ie"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hyperlink" Target="mailto:Digital@hse.ie" TargetMode="External"/><Relationship Id="rId4" Type="http://schemas.openxmlformats.org/officeDocument/2006/relationships/hyperlink" Target="mailto:press@hse.i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1" y="7870490"/>
            <a:ext cx="6858000" cy="1761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p:cNvSpPr txBox="1"/>
          <p:nvPr/>
        </p:nvSpPr>
        <p:spPr>
          <a:xfrm>
            <a:off x="0" y="7983324"/>
            <a:ext cx="6865621" cy="2646878"/>
          </a:xfrm>
          <a:prstGeom prst="rect">
            <a:avLst/>
          </a:prstGeom>
          <a:solidFill>
            <a:srgbClr val="FFCC00"/>
          </a:solidFill>
        </p:spPr>
        <p:txBody>
          <a:bodyPr wrap="square" rtlCol="0">
            <a:spAutoFit/>
          </a:bodyPr>
          <a:lstStyle/>
          <a:p>
            <a:endParaRPr lang="en-US" sz="3200" b="1" dirty="0" smtClean="0">
              <a:solidFill>
                <a:srgbClr val="0070C0"/>
              </a:solidFill>
              <a:latin typeface="Arial"/>
              <a:cs typeface="Arial"/>
            </a:endParaRPr>
          </a:p>
          <a:p>
            <a:r>
              <a:rPr lang="en-US" sz="3200" b="1" dirty="0" smtClean="0">
                <a:solidFill>
                  <a:schemeClr val="tx1">
                    <a:lumMod val="65000"/>
                    <a:lumOff val="35000"/>
                  </a:schemeClr>
                </a:solidFill>
                <a:latin typeface="Arial"/>
                <a:cs typeface="Arial"/>
              </a:rPr>
              <a:t>Living with COVID</a:t>
            </a:r>
            <a:r>
              <a:rPr lang="en-US" sz="3200" b="1" dirty="0">
                <a:solidFill>
                  <a:srgbClr val="0070C0"/>
                </a:solidFill>
                <a:latin typeface="Arial"/>
                <a:cs typeface="Arial"/>
              </a:rPr>
              <a:t> </a:t>
            </a:r>
            <a:endParaRPr lang="en-US" sz="3200" b="1" dirty="0" smtClean="0">
              <a:solidFill>
                <a:srgbClr val="595959"/>
              </a:solidFill>
              <a:latin typeface="Arial"/>
              <a:cs typeface="Arial"/>
            </a:endParaRPr>
          </a:p>
          <a:p>
            <a:r>
              <a:rPr lang="en-US" sz="3200" b="1" dirty="0" smtClean="0">
                <a:solidFill>
                  <a:srgbClr val="595959"/>
                </a:solidFill>
                <a:latin typeface="Arial"/>
                <a:cs typeface="Arial"/>
              </a:rPr>
              <a:t>6 August 2020</a:t>
            </a:r>
          </a:p>
          <a:p>
            <a:r>
              <a:rPr lang="en-US" sz="3200" b="1" dirty="0" smtClean="0">
                <a:solidFill>
                  <a:srgbClr val="595959"/>
                </a:solidFill>
                <a:latin typeface="Arial"/>
                <a:cs typeface="Arial"/>
              </a:rPr>
              <a:t>Campaign Information Pack</a:t>
            </a:r>
          </a:p>
          <a:p>
            <a:endParaRPr lang="en-US" sz="1900" b="1" dirty="0" smtClean="0">
              <a:solidFill>
                <a:srgbClr val="595959"/>
              </a:solidFill>
              <a:latin typeface="Arial"/>
              <a:cs typeface="Arial"/>
            </a:endParaRPr>
          </a:p>
          <a:p>
            <a:pPr algn="ctr"/>
            <a:endParaRPr lang="en-US" sz="1900" b="1" dirty="0">
              <a:solidFill>
                <a:srgbClr val="595959"/>
              </a:solidFill>
              <a:latin typeface="Arial"/>
              <a:cs typeface="Arial"/>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46" t="920" r="1735" b="19769"/>
          <a:stretch/>
        </p:blipFill>
        <p:spPr bwMode="auto">
          <a:xfrm>
            <a:off x="0" y="0"/>
            <a:ext cx="6858000" cy="8014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0659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9863" y="1860622"/>
            <a:ext cx="6518275" cy="6740307"/>
          </a:xfrm>
          <a:prstGeom prst="rect">
            <a:avLst/>
          </a:prstGeom>
        </p:spPr>
        <p:txBody>
          <a:bodyPr wrap="square">
            <a:spAutoFit/>
          </a:bodyPr>
          <a:lstStyle/>
          <a:p>
            <a:r>
              <a:rPr lang="en-IE" dirty="0" smtClean="0">
                <a:solidFill>
                  <a:srgbClr val="59595F"/>
                </a:solidFill>
                <a:latin typeface="Arial" panose="020B0604020202020204" pitchFamily="34" charset="0"/>
                <a:cs typeface="Arial" panose="020B0604020202020204" pitchFamily="34" charset="0"/>
              </a:rPr>
              <a:t>Thanks </a:t>
            </a:r>
            <a:r>
              <a:rPr lang="en-IE" dirty="0">
                <a:solidFill>
                  <a:srgbClr val="59595F"/>
                </a:solidFill>
                <a:latin typeface="Arial" panose="020B0604020202020204" pitchFamily="34" charset="0"/>
                <a:cs typeface="Arial" panose="020B0604020202020204" pitchFamily="34" charset="0"/>
              </a:rPr>
              <a:t>to the care taken by </a:t>
            </a:r>
            <a:r>
              <a:rPr lang="en-IE" dirty="0" smtClean="0">
                <a:solidFill>
                  <a:srgbClr val="59595F"/>
                </a:solidFill>
                <a:latin typeface="Arial" panose="020B0604020202020204" pitchFamily="34" charset="0"/>
                <a:cs typeface="Arial" panose="020B0604020202020204" pitchFamily="34" charset="0"/>
              </a:rPr>
              <a:t>everyone over the last few difficult months, </a:t>
            </a:r>
            <a:r>
              <a:rPr lang="en-IE" dirty="0">
                <a:solidFill>
                  <a:srgbClr val="59595F"/>
                </a:solidFill>
                <a:latin typeface="Arial" panose="020B0604020202020204" pitchFamily="34" charset="0"/>
                <a:cs typeface="Arial" panose="020B0604020202020204" pitchFamily="34" charset="0"/>
              </a:rPr>
              <a:t>the number of people with COVID-19 has </a:t>
            </a:r>
            <a:r>
              <a:rPr lang="en-IE" dirty="0" smtClean="0">
                <a:solidFill>
                  <a:srgbClr val="59595F"/>
                </a:solidFill>
                <a:latin typeface="Arial" panose="020B0604020202020204" pitchFamily="34" charset="0"/>
                <a:cs typeface="Arial" panose="020B0604020202020204" pitchFamily="34" charset="0"/>
              </a:rPr>
              <a:t>reduced in Ireland. </a:t>
            </a:r>
            <a:r>
              <a:rPr lang="en-IE" dirty="0" smtClean="0">
                <a:solidFill>
                  <a:schemeClr val="tx1">
                    <a:lumMod val="65000"/>
                    <a:lumOff val="35000"/>
                  </a:schemeClr>
                </a:solidFill>
                <a:latin typeface="Arial" panose="020B0604020202020204" pitchFamily="34" charset="0"/>
                <a:cs typeface="Arial" panose="020B0604020202020204" pitchFamily="34" charset="0"/>
              </a:rPr>
              <a:t>But, </a:t>
            </a:r>
            <a:r>
              <a:rPr lang="en-IE" dirty="0">
                <a:solidFill>
                  <a:schemeClr val="tx1">
                    <a:lumMod val="65000"/>
                    <a:lumOff val="35000"/>
                  </a:schemeClr>
                </a:solidFill>
                <a:latin typeface="Arial" panose="020B0604020202020204" pitchFamily="34" charset="0"/>
                <a:cs typeface="Arial" panose="020B0604020202020204" pitchFamily="34" charset="0"/>
              </a:rPr>
              <a:t>as </a:t>
            </a:r>
            <a:r>
              <a:rPr lang="en-IE" dirty="0" smtClean="0">
                <a:solidFill>
                  <a:schemeClr val="tx1">
                    <a:lumMod val="65000"/>
                    <a:lumOff val="35000"/>
                  </a:schemeClr>
                </a:solidFill>
                <a:latin typeface="Arial" panose="020B0604020202020204" pitchFamily="34" charset="0"/>
                <a:cs typeface="Arial" panose="020B0604020202020204" pitchFamily="34" charset="0"/>
              </a:rPr>
              <a:t>we </a:t>
            </a:r>
            <a:r>
              <a:rPr lang="en-IE" dirty="0">
                <a:solidFill>
                  <a:schemeClr val="tx1">
                    <a:lumMod val="65000"/>
                    <a:lumOff val="35000"/>
                  </a:schemeClr>
                </a:solidFill>
                <a:latin typeface="Arial" panose="020B0604020202020204" pitchFamily="34" charset="0"/>
                <a:cs typeface="Arial" panose="020B0604020202020204" pitchFamily="34" charset="0"/>
              </a:rPr>
              <a:t>continue to </a:t>
            </a:r>
            <a:r>
              <a:rPr lang="en-IE" dirty="0" smtClean="0">
                <a:solidFill>
                  <a:schemeClr val="tx1">
                    <a:lumMod val="65000"/>
                    <a:lumOff val="35000"/>
                  </a:schemeClr>
                </a:solidFill>
                <a:latin typeface="Arial" panose="020B0604020202020204" pitchFamily="34" charset="0"/>
                <a:cs typeface="Arial" panose="020B0604020202020204" pitchFamily="34" charset="0"/>
              </a:rPr>
              <a:t>reopen </a:t>
            </a:r>
            <a:r>
              <a:rPr lang="en-IE" dirty="0">
                <a:solidFill>
                  <a:schemeClr val="tx1">
                    <a:lumMod val="65000"/>
                    <a:lumOff val="35000"/>
                  </a:schemeClr>
                </a:solidFill>
                <a:latin typeface="Arial" panose="020B0604020202020204" pitchFamily="34" charset="0"/>
                <a:cs typeface="Arial" panose="020B0604020202020204" pitchFamily="34" charset="0"/>
              </a:rPr>
              <a:t>services and </a:t>
            </a:r>
            <a:r>
              <a:rPr lang="en-IE" dirty="0" smtClean="0">
                <a:solidFill>
                  <a:schemeClr val="tx1">
                    <a:lumMod val="65000"/>
                    <a:lumOff val="35000"/>
                  </a:schemeClr>
                </a:solidFill>
                <a:latin typeface="Arial" panose="020B0604020202020204" pitchFamily="34" charset="0"/>
                <a:cs typeface="Arial" panose="020B0604020202020204" pitchFamily="34" charset="0"/>
              </a:rPr>
              <a:t>communities, we need to hold firm and keep up the important actions that keep us safe.</a:t>
            </a:r>
          </a:p>
          <a:p>
            <a:endParaRPr lang="en-IE" dirty="0">
              <a:solidFill>
                <a:schemeClr val="tx1">
                  <a:lumMod val="65000"/>
                  <a:lumOff val="35000"/>
                </a:schemeClr>
              </a:solidFill>
              <a:latin typeface="Arial" panose="020B0604020202020204" pitchFamily="34" charset="0"/>
              <a:cs typeface="Arial" panose="020B0604020202020204" pitchFamily="34" charset="0"/>
            </a:endParaRPr>
          </a:p>
          <a:p>
            <a:r>
              <a:rPr lang="en-IE" dirty="0" smtClean="0">
                <a:solidFill>
                  <a:srgbClr val="59595F"/>
                </a:solidFill>
                <a:latin typeface="Arial" panose="020B0604020202020204" pitchFamily="34" charset="0"/>
                <a:cs typeface="Arial" panose="020B0604020202020204" pitchFamily="34" charset="0"/>
              </a:rPr>
              <a:t>We all know the messages, because we have heard them so often – perhaps sometimes to the extent that they are harder to value and remember to do.  As we start to see small increases in cases,  we want to reinforce the power of:</a:t>
            </a:r>
            <a:br>
              <a:rPr lang="en-IE" dirty="0" smtClean="0">
                <a:solidFill>
                  <a:srgbClr val="59595F"/>
                </a:solidFill>
                <a:latin typeface="Arial" panose="020B0604020202020204" pitchFamily="34" charset="0"/>
                <a:cs typeface="Arial" panose="020B0604020202020204" pitchFamily="34" charset="0"/>
              </a:rPr>
            </a:br>
            <a:endParaRPr lang="en-IE" dirty="0" smtClean="0">
              <a:solidFill>
                <a:srgbClr val="59595F"/>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E" b="1" dirty="0" smtClean="0">
                <a:solidFill>
                  <a:srgbClr val="0070C0"/>
                </a:solidFill>
                <a:latin typeface="Arial" panose="020B0604020202020204" pitchFamily="34" charset="0"/>
                <a:cs typeface="Arial" panose="020B0604020202020204" pitchFamily="34" charset="0"/>
              </a:rPr>
              <a:t>Cleaning our hands</a:t>
            </a:r>
          </a:p>
          <a:p>
            <a:pPr marL="285750" indent="-285750">
              <a:buFont typeface="Arial" panose="020B0604020202020204" pitchFamily="34" charset="0"/>
              <a:buChar char="•"/>
            </a:pPr>
            <a:r>
              <a:rPr lang="en-IE" b="1" dirty="0" smtClean="0">
                <a:solidFill>
                  <a:srgbClr val="0070C0"/>
                </a:solidFill>
                <a:latin typeface="Arial" panose="020B0604020202020204" pitchFamily="34" charset="0"/>
                <a:cs typeface="Arial" panose="020B0604020202020204" pitchFamily="34" charset="0"/>
              </a:rPr>
              <a:t>Keeping our distance – and - </a:t>
            </a:r>
            <a:r>
              <a:rPr lang="en-IE" b="1" dirty="0">
                <a:solidFill>
                  <a:srgbClr val="0070C0"/>
                </a:solidFill>
                <a:latin typeface="Arial" panose="020B0604020202020204" pitchFamily="34" charset="0"/>
                <a:cs typeface="Arial" panose="020B0604020202020204" pitchFamily="34" charset="0"/>
              </a:rPr>
              <a:t>where we </a:t>
            </a:r>
            <a:r>
              <a:rPr lang="en-IE" b="1" dirty="0" smtClean="0">
                <a:solidFill>
                  <a:srgbClr val="0070C0"/>
                </a:solidFill>
                <a:latin typeface="Arial" panose="020B0604020202020204" pitchFamily="34" charset="0"/>
                <a:cs typeface="Arial" panose="020B0604020202020204" pitchFamily="34" charset="0"/>
              </a:rPr>
              <a:t>can’t do this</a:t>
            </a:r>
          </a:p>
          <a:p>
            <a:pPr marL="285750" indent="-285750">
              <a:buFont typeface="Arial" panose="020B0604020202020204" pitchFamily="34" charset="0"/>
              <a:buChar char="•"/>
            </a:pPr>
            <a:r>
              <a:rPr lang="en-IE" b="1" dirty="0">
                <a:solidFill>
                  <a:srgbClr val="0070C0"/>
                </a:solidFill>
                <a:latin typeface="Arial" panose="020B0604020202020204" pitchFamily="34" charset="0"/>
                <a:cs typeface="Arial" panose="020B0604020202020204" pitchFamily="34" charset="0"/>
              </a:rPr>
              <a:t>Wearing face coverings </a:t>
            </a:r>
            <a:endParaRPr lang="en-IE" b="1" dirty="0" smtClean="0">
              <a:solidFill>
                <a:srgbClr val="0070C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E" b="1" dirty="0" smtClean="0">
                <a:solidFill>
                  <a:srgbClr val="0070C0"/>
                </a:solidFill>
                <a:latin typeface="Arial" panose="020B0604020202020204" pitchFamily="34" charset="0"/>
                <a:cs typeface="Arial" panose="020B0604020202020204" pitchFamily="34" charset="0"/>
              </a:rPr>
              <a:t>Covering our coughs and sneezes</a:t>
            </a:r>
          </a:p>
          <a:p>
            <a:pPr marL="285750" indent="-285750">
              <a:buFont typeface="Arial" panose="020B0604020202020204" pitchFamily="34" charset="0"/>
              <a:buChar char="•"/>
            </a:pPr>
            <a:r>
              <a:rPr lang="en-IE" b="1" dirty="0" smtClean="0">
                <a:solidFill>
                  <a:srgbClr val="0070C0"/>
                </a:solidFill>
                <a:latin typeface="Arial" panose="020B0604020202020204" pitchFamily="34" charset="0"/>
                <a:cs typeface="Arial" panose="020B0604020202020204" pitchFamily="34" charset="0"/>
              </a:rPr>
              <a:t>Using the COVID Tracker app</a:t>
            </a:r>
            <a:endParaRPr lang="en-IE" b="1" dirty="0">
              <a:solidFill>
                <a:srgbClr val="0070C0"/>
              </a:solidFill>
              <a:latin typeface="Arial" panose="020B0604020202020204" pitchFamily="34" charset="0"/>
              <a:cs typeface="Arial" panose="020B0604020202020204" pitchFamily="34" charset="0"/>
            </a:endParaRPr>
          </a:p>
          <a:p>
            <a:r>
              <a:rPr lang="en-IE" dirty="0">
                <a:solidFill>
                  <a:schemeClr val="tx1">
                    <a:lumMod val="65000"/>
                    <a:lumOff val="35000"/>
                  </a:schemeClr>
                </a:solidFill>
                <a:latin typeface="Arial" panose="020B0604020202020204" pitchFamily="34" charset="0"/>
                <a:cs typeface="Arial" panose="020B0604020202020204" pitchFamily="34" charset="0"/>
              </a:rPr>
              <a:t/>
            </a:r>
            <a:br>
              <a:rPr lang="en-IE" dirty="0">
                <a:solidFill>
                  <a:schemeClr val="tx1">
                    <a:lumMod val="65000"/>
                    <a:lumOff val="35000"/>
                  </a:schemeClr>
                </a:solidFill>
                <a:latin typeface="Arial" panose="020B0604020202020204" pitchFamily="34" charset="0"/>
                <a:cs typeface="Arial" panose="020B0604020202020204" pitchFamily="34" charset="0"/>
              </a:rPr>
            </a:br>
            <a:r>
              <a:rPr lang="en-IE" dirty="0">
                <a:solidFill>
                  <a:schemeClr val="tx1">
                    <a:lumMod val="65000"/>
                    <a:lumOff val="35000"/>
                  </a:schemeClr>
                </a:solidFill>
                <a:latin typeface="Arial" panose="020B0604020202020204" pitchFamily="34" charset="0"/>
                <a:cs typeface="Arial" panose="020B0604020202020204" pitchFamily="34" charset="0"/>
              </a:rPr>
              <a:t>More of us are going to work and socialising, commuting and eating out. Our </a:t>
            </a:r>
            <a:r>
              <a:rPr lang="en-IE" dirty="0" smtClean="0">
                <a:solidFill>
                  <a:schemeClr val="tx1">
                    <a:lumMod val="65000"/>
                    <a:lumOff val="35000"/>
                  </a:schemeClr>
                </a:solidFill>
                <a:latin typeface="Arial" panose="020B0604020202020204" pitchFamily="34" charset="0"/>
                <a:cs typeface="Arial" panose="020B0604020202020204" pitchFamily="34" charset="0"/>
              </a:rPr>
              <a:t>public health advice is asking people to avoid crowds, especially indoors, and limit the number of people we’re meeting. </a:t>
            </a:r>
          </a:p>
          <a:p>
            <a:endParaRPr lang="en-IE" dirty="0" smtClean="0">
              <a:solidFill>
                <a:schemeClr val="tx1">
                  <a:lumMod val="65000"/>
                  <a:lumOff val="35000"/>
                </a:schemeClr>
              </a:solidFill>
              <a:latin typeface="Arial" panose="020B0604020202020204" pitchFamily="34" charset="0"/>
              <a:cs typeface="Arial" panose="020B0604020202020204" pitchFamily="34" charset="0"/>
            </a:endParaRPr>
          </a:p>
          <a:p>
            <a:r>
              <a:rPr lang="en-IE" b="1" dirty="0" smtClean="0">
                <a:solidFill>
                  <a:srgbClr val="0070C0"/>
                </a:solidFill>
                <a:latin typeface="Arial" panose="020B0604020202020204" pitchFamily="34" charset="0"/>
                <a:cs typeface="Arial" panose="020B0604020202020204" pitchFamily="34" charset="0"/>
              </a:rPr>
              <a:t>While we are all working and living with COVID, we can also take action to keep ourselves and others safer.</a:t>
            </a:r>
            <a:endParaRPr lang="en-IE" dirty="0" smtClean="0">
              <a:solidFill>
                <a:schemeClr val="tx1">
                  <a:lumMod val="65000"/>
                  <a:lumOff val="35000"/>
                </a:schemeClr>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67" r="16866"/>
          <a:stretch/>
        </p:blipFill>
        <p:spPr bwMode="auto">
          <a:xfrm>
            <a:off x="0" y="404919"/>
            <a:ext cx="6858000" cy="110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059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555591"/>
            <a:ext cx="4927600" cy="2395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C:\Users\brownef\Downloads\HSE Living with Covid Social JPGs\JPGs\4518_HSE_Wash_2x1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9485" y="4646549"/>
            <a:ext cx="4758515" cy="23783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brownef\Downloads\HSE Living with Covid Social JPGs\JPGs\4518_HSE_Wear_2x1_RG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601" y="6482687"/>
            <a:ext cx="4724400" cy="236131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01601" y="583365"/>
            <a:ext cx="6518275" cy="2123658"/>
          </a:xfrm>
          <a:prstGeom prst="rect">
            <a:avLst/>
          </a:prstGeom>
        </p:spPr>
        <p:txBody>
          <a:bodyPr wrap="square">
            <a:spAutoFit/>
          </a:bodyPr>
          <a:lstStyle/>
          <a:p>
            <a:r>
              <a:rPr lang="en-IE" sz="2400" b="1" dirty="0" smtClean="0">
                <a:solidFill>
                  <a:srgbClr val="59595F"/>
                </a:solidFill>
                <a:latin typeface="Arial" panose="020B0604020202020204" pitchFamily="34" charset="0"/>
                <a:cs typeface="Arial" panose="020B0604020202020204" pitchFamily="34" charset="0"/>
              </a:rPr>
              <a:t>A new look</a:t>
            </a:r>
          </a:p>
          <a:p>
            <a:endParaRPr lang="en-IE" b="1" dirty="0" smtClean="0">
              <a:solidFill>
                <a:srgbClr val="0070C0"/>
              </a:solidFill>
              <a:latin typeface="Arial" panose="020B0604020202020204" pitchFamily="34" charset="0"/>
              <a:cs typeface="Arial" panose="020B0604020202020204" pitchFamily="34" charset="0"/>
            </a:endParaRPr>
          </a:p>
          <a:p>
            <a:r>
              <a:rPr lang="en-IE" dirty="0" smtClean="0">
                <a:solidFill>
                  <a:srgbClr val="59595F"/>
                </a:solidFill>
                <a:latin typeface="Arial" panose="020B0604020202020204" pitchFamily="34" charset="0"/>
                <a:cs typeface="Arial" panose="020B0604020202020204" pitchFamily="34" charset="0"/>
              </a:rPr>
              <a:t>To find a new way to share our good advice, we have worked with our public health team, agency TBWA Dublin and well known illustrator </a:t>
            </a:r>
            <a:r>
              <a:rPr lang="en-IE" dirty="0" err="1" smtClean="0">
                <a:solidFill>
                  <a:srgbClr val="59595F"/>
                </a:solidFill>
                <a:latin typeface="Arial" panose="020B0604020202020204" pitchFamily="34" charset="0"/>
                <a:cs typeface="Arial" panose="020B0604020202020204" pitchFamily="34" charset="0"/>
              </a:rPr>
              <a:t>Fatti</a:t>
            </a:r>
            <a:r>
              <a:rPr lang="en-IE" dirty="0" smtClean="0">
                <a:solidFill>
                  <a:srgbClr val="59595F"/>
                </a:solidFill>
                <a:latin typeface="Arial" panose="020B0604020202020204" pitchFamily="34" charset="0"/>
                <a:cs typeface="Arial" panose="020B0604020202020204" pitchFamily="34" charset="0"/>
              </a:rPr>
              <a:t> Burke to develop the messages and fresh new look for this phase of the COVID campaign.  </a:t>
            </a:r>
          </a:p>
          <a:p>
            <a:endParaRPr lang="en-IE" dirty="0" smtClean="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8013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900" y="493918"/>
            <a:ext cx="5920216" cy="461665"/>
          </a:xfrm>
          <a:prstGeom prst="rect">
            <a:avLst/>
          </a:prstGeom>
          <a:solidFill>
            <a:schemeClr val="bg1"/>
          </a:solidFill>
        </p:spPr>
        <p:txBody>
          <a:bodyPr wrap="square">
            <a:spAutoFit/>
          </a:bodyPr>
          <a:lstStyle/>
          <a:p>
            <a:r>
              <a:rPr lang="en-IE" sz="2400" b="1" dirty="0" smtClean="0">
                <a:solidFill>
                  <a:srgbClr val="59595F"/>
                </a:solidFill>
                <a:latin typeface="Arial" panose="020B0604020202020204" pitchFamily="34" charset="0"/>
              </a:rPr>
              <a:t>Advertising details</a:t>
            </a:r>
            <a:endParaRPr lang="en-IE" sz="2400" b="1" dirty="0">
              <a:solidFill>
                <a:srgbClr val="59595F"/>
              </a:solidFill>
              <a:latin typeface="Arial" panose="020B0604020202020204" pitchFamily="34" charset="0"/>
            </a:endParaRPr>
          </a:p>
        </p:txBody>
      </p:sp>
      <p:sp>
        <p:nvSpPr>
          <p:cNvPr id="3" name="Rectangle 2"/>
          <p:cNvSpPr/>
          <p:nvPr/>
        </p:nvSpPr>
        <p:spPr>
          <a:xfrm>
            <a:off x="215900" y="1144268"/>
            <a:ext cx="6518275" cy="7232749"/>
          </a:xfrm>
          <a:prstGeom prst="rect">
            <a:avLst/>
          </a:prstGeom>
        </p:spPr>
        <p:txBody>
          <a:bodyPr wrap="square">
            <a:spAutoFit/>
          </a:bodyPr>
          <a:lstStyle/>
          <a:p>
            <a:r>
              <a:rPr lang="en-IE" dirty="0" smtClean="0">
                <a:solidFill>
                  <a:schemeClr val="tx1">
                    <a:lumMod val="65000"/>
                    <a:lumOff val="35000"/>
                  </a:schemeClr>
                </a:solidFill>
                <a:latin typeface="Arial" panose="020B0604020202020204" pitchFamily="34" charset="0"/>
                <a:cs typeface="Arial" panose="020B0604020202020204" pitchFamily="34" charset="0"/>
              </a:rPr>
              <a:t>The HSE </a:t>
            </a:r>
            <a:r>
              <a:rPr lang="en-IE" dirty="0">
                <a:solidFill>
                  <a:schemeClr val="tx1">
                    <a:lumMod val="65000"/>
                    <a:lumOff val="35000"/>
                  </a:schemeClr>
                </a:solidFill>
                <a:latin typeface="Arial" panose="020B0604020202020204" pitchFamily="34" charset="0"/>
                <a:cs typeface="Arial" panose="020B0604020202020204" pitchFamily="34" charset="0"/>
              </a:rPr>
              <a:t>i</a:t>
            </a:r>
            <a:r>
              <a:rPr lang="en-IE" dirty="0" smtClean="0">
                <a:solidFill>
                  <a:schemeClr val="tx1">
                    <a:lumMod val="65000"/>
                    <a:lumOff val="35000"/>
                  </a:schemeClr>
                </a:solidFill>
                <a:latin typeface="Arial" panose="020B0604020202020204" pitchFamily="34" charset="0"/>
                <a:cs typeface="Arial" panose="020B0604020202020204" pitchFamily="34" charset="0"/>
              </a:rPr>
              <a:t>s launching the refreshed Living with COVID campaign starting from Thursday 6 August, including:</a:t>
            </a:r>
          </a:p>
          <a:p>
            <a:endParaRPr lang="en-IE" dirty="0">
              <a:solidFill>
                <a:schemeClr val="tx1">
                  <a:lumMod val="65000"/>
                  <a:lumOff val="35000"/>
                </a:schemeClr>
              </a:solidFill>
              <a:latin typeface="Arial" panose="020B0604020202020204" pitchFamily="34" charset="0"/>
              <a:cs typeface="Arial" panose="020B0604020202020204" pitchFamily="34" charset="0"/>
            </a:endParaRPr>
          </a:p>
          <a:p>
            <a:r>
              <a:rPr lang="en-IE" b="1" dirty="0" smtClean="0">
                <a:solidFill>
                  <a:schemeClr val="tx1">
                    <a:lumMod val="65000"/>
                    <a:lumOff val="35000"/>
                  </a:schemeClr>
                </a:solidFill>
                <a:latin typeface="Arial" panose="020B0604020202020204" pitchFamily="34" charset="0"/>
                <a:cs typeface="Arial" panose="020B0604020202020204" pitchFamily="34" charset="0"/>
              </a:rPr>
              <a:t>Out-of-home advertising </a:t>
            </a:r>
            <a:r>
              <a:rPr lang="en-IE" dirty="0" smtClean="0">
                <a:solidFill>
                  <a:schemeClr val="tx1">
                    <a:lumMod val="65000"/>
                    <a:lumOff val="35000"/>
                  </a:schemeClr>
                </a:solidFill>
                <a:latin typeface="Arial" panose="020B0604020202020204" pitchFamily="34" charset="0"/>
                <a:cs typeface="Arial" panose="020B0604020202020204" pitchFamily="34" charset="0"/>
              </a:rPr>
              <a:t>in urban areas, and in commuter locations and retail locations. </a:t>
            </a:r>
          </a:p>
          <a:p>
            <a:endParaRPr lang="en-IE" dirty="0">
              <a:solidFill>
                <a:schemeClr val="tx1">
                  <a:lumMod val="65000"/>
                  <a:lumOff val="35000"/>
                </a:schemeClr>
              </a:solidFill>
              <a:latin typeface="Arial" panose="020B0604020202020204" pitchFamily="34" charset="0"/>
              <a:cs typeface="Arial" panose="020B0604020202020204" pitchFamily="34" charset="0"/>
            </a:endParaRPr>
          </a:p>
          <a:p>
            <a:r>
              <a:rPr lang="en-IE" b="1" dirty="0" smtClean="0">
                <a:solidFill>
                  <a:schemeClr val="tx1">
                    <a:lumMod val="65000"/>
                    <a:lumOff val="35000"/>
                  </a:schemeClr>
                </a:solidFill>
                <a:latin typeface="Arial" panose="020B0604020202020204" pitchFamily="34" charset="0"/>
                <a:cs typeface="Arial" panose="020B0604020202020204" pitchFamily="34" charset="0"/>
              </a:rPr>
              <a:t>Radio</a:t>
            </a:r>
            <a:r>
              <a:rPr lang="en-IE" dirty="0" smtClean="0">
                <a:solidFill>
                  <a:schemeClr val="tx1">
                    <a:lumMod val="65000"/>
                    <a:lumOff val="35000"/>
                  </a:schemeClr>
                </a:solidFill>
                <a:latin typeface="Arial" panose="020B0604020202020204" pitchFamily="34" charset="0"/>
                <a:cs typeface="Arial" panose="020B0604020202020204" pitchFamily="34" charset="0"/>
              </a:rPr>
              <a:t> on all stations in Ireland and on </a:t>
            </a:r>
            <a:r>
              <a:rPr lang="en-IE" dirty="0" err="1" smtClean="0">
                <a:solidFill>
                  <a:schemeClr val="tx1">
                    <a:lumMod val="65000"/>
                    <a:lumOff val="35000"/>
                  </a:schemeClr>
                </a:solidFill>
                <a:latin typeface="Arial" panose="020B0604020202020204" pitchFamily="34" charset="0"/>
                <a:cs typeface="Arial" panose="020B0604020202020204" pitchFamily="34" charset="0"/>
              </a:rPr>
              <a:t>Spotify</a:t>
            </a:r>
            <a:r>
              <a:rPr lang="en-IE" dirty="0" smtClean="0">
                <a:solidFill>
                  <a:schemeClr val="tx1">
                    <a:lumMod val="65000"/>
                    <a:lumOff val="35000"/>
                  </a:schemeClr>
                </a:solidFill>
                <a:latin typeface="Arial" panose="020B0604020202020204" pitchFamily="34" charset="0"/>
                <a:cs typeface="Arial" panose="020B0604020202020204" pitchFamily="34" charset="0"/>
              </a:rPr>
              <a:t>. </a:t>
            </a:r>
            <a:r>
              <a:rPr lang="en-IE" dirty="0">
                <a:solidFill>
                  <a:schemeClr val="tx1">
                    <a:lumMod val="65000"/>
                    <a:lumOff val="35000"/>
                  </a:schemeClr>
                </a:solidFill>
                <a:latin typeface="Arial" panose="020B0604020202020204" pitchFamily="34" charset="0"/>
                <a:cs typeface="Arial" panose="020B0604020202020204" pitchFamily="34" charset="0"/>
              </a:rPr>
              <a:t>You can </a:t>
            </a:r>
            <a:r>
              <a:rPr lang="en-IE" dirty="0">
                <a:solidFill>
                  <a:schemeClr val="tx1">
                    <a:lumMod val="65000"/>
                    <a:lumOff val="35000"/>
                  </a:schemeClr>
                </a:solidFill>
                <a:latin typeface="Arial" panose="020B0604020202020204" pitchFamily="34" charset="0"/>
                <a:cs typeface="Arial" panose="020B0604020202020204" pitchFamily="34" charset="0"/>
                <a:hlinkClick r:id="rId3"/>
              </a:rPr>
              <a:t>listen to and download the radio ad here</a:t>
            </a:r>
            <a:r>
              <a:rPr lang="en-IE" dirty="0">
                <a:solidFill>
                  <a:schemeClr val="tx1">
                    <a:lumMod val="65000"/>
                    <a:lumOff val="35000"/>
                  </a:schemeClr>
                </a:solidFill>
                <a:latin typeface="Arial" panose="020B0604020202020204" pitchFamily="34" charset="0"/>
                <a:cs typeface="Arial" panose="020B0604020202020204" pitchFamily="34" charset="0"/>
              </a:rPr>
              <a:t> on </a:t>
            </a:r>
            <a:r>
              <a:rPr lang="en-IE" dirty="0" err="1">
                <a:solidFill>
                  <a:schemeClr val="tx1">
                    <a:lumMod val="65000"/>
                    <a:lumOff val="35000"/>
                  </a:schemeClr>
                </a:solidFill>
                <a:latin typeface="Arial" panose="020B0604020202020204" pitchFamily="34" charset="0"/>
                <a:cs typeface="Arial" panose="020B0604020202020204" pitchFamily="34" charset="0"/>
              </a:rPr>
              <a:t>Soundcloud</a:t>
            </a:r>
            <a:r>
              <a:rPr lang="en-IE" dirty="0" smtClean="0">
                <a:solidFill>
                  <a:schemeClr val="tx1">
                    <a:lumMod val="65000"/>
                    <a:lumOff val="35000"/>
                  </a:schemeClr>
                </a:solidFill>
                <a:latin typeface="Arial" panose="020B0604020202020204" pitchFamily="34" charset="0"/>
                <a:cs typeface="Arial" panose="020B0604020202020204" pitchFamily="34" charset="0"/>
              </a:rPr>
              <a:t>.</a:t>
            </a:r>
          </a:p>
          <a:p>
            <a:endParaRPr lang="en-IE" dirty="0">
              <a:solidFill>
                <a:schemeClr val="tx1">
                  <a:lumMod val="65000"/>
                  <a:lumOff val="35000"/>
                </a:schemeClr>
              </a:solidFill>
              <a:latin typeface="Arial" panose="020B0604020202020204" pitchFamily="34" charset="0"/>
              <a:cs typeface="Arial" panose="020B0604020202020204" pitchFamily="34" charset="0"/>
            </a:endParaRPr>
          </a:p>
          <a:p>
            <a:r>
              <a:rPr lang="en-IE" dirty="0" smtClean="0">
                <a:solidFill>
                  <a:schemeClr val="tx1">
                    <a:lumMod val="65000"/>
                    <a:lumOff val="35000"/>
                  </a:schemeClr>
                </a:solidFill>
                <a:latin typeface="Arial" panose="020B0604020202020204" pitchFamily="34" charset="0"/>
                <a:cs typeface="Arial" panose="020B0604020202020204" pitchFamily="34" charset="0"/>
              </a:rPr>
              <a:t>Here’s the radio script:</a:t>
            </a:r>
            <a:br>
              <a:rPr lang="en-IE" dirty="0" smtClean="0">
                <a:solidFill>
                  <a:schemeClr val="tx1">
                    <a:lumMod val="65000"/>
                    <a:lumOff val="35000"/>
                  </a:schemeClr>
                </a:solidFill>
                <a:latin typeface="Arial" panose="020B0604020202020204" pitchFamily="34" charset="0"/>
                <a:cs typeface="Arial" panose="020B0604020202020204" pitchFamily="34" charset="0"/>
              </a:rPr>
            </a:br>
            <a:r>
              <a:rPr lang="en-IE" dirty="0" smtClean="0">
                <a:solidFill>
                  <a:schemeClr val="tx1">
                    <a:lumMod val="65000"/>
                    <a:lumOff val="35000"/>
                  </a:schemeClr>
                </a:solidFill>
                <a:latin typeface="Arial" panose="020B0604020202020204" pitchFamily="34" charset="0"/>
                <a:cs typeface="Arial" panose="020B0604020202020204" pitchFamily="34" charset="0"/>
              </a:rPr>
              <a:t/>
            </a:r>
            <a:br>
              <a:rPr lang="en-IE" dirty="0" smtClean="0">
                <a:solidFill>
                  <a:schemeClr val="tx1">
                    <a:lumMod val="65000"/>
                    <a:lumOff val="35000"/>
                  </a:schemeClr>
                </a:solidFill>
                <a:latin typeface="Arial" panose="020B0604020202020204" pitchFamily="34" charset="0"/>
                <a:cs typeface="Arial" panose="020B0604020202020204" pitchFamily="34" charset="0"/>
              </a:rPr>
            </a:br>
            <a:r>
              <a:rPr lang="en-IE" sz="1600" dirty="0" smtClean="0">
                <a:solidFill>
                  <a:srgbClr val="0070C0"/>
                </a:solidFill>
                <a:latin typeface="Arial" panose="020B0604020202020204" pitchFamily="34" charset="0"/>
                <a:cs typeface="Arial" panose="020B0604020202020204" pitchFamily="34" charset="0"/>
              </a:rPr>
              <a:t>Sometimes </a:t>
            </a:r>
            <a:r>
              <a:rPr lang="en-IE" sz="1600" dirty="0">
                <a:solidFill>
                  <a:srgbClr val="0070C0"/>
                </a:solidFill>
                <a:latin typeface="Arial" panose="020B0604020202020204" pitchFamily="34" charset="0"/>
                <a:cs typeface="Arial" panose="020B0604020202020204" pitchFamily="34" charset="0"/>
              </a:rPr>
              <a:t>you might forget, but every one of us is still at risk from </a:t>
            </a:r>
            <a:r>
              <a:rPr lang="en-IE" sz="1600" dirty="0" smtClean="0">
                <a:solidFill>
                  <a:srgbClr val="0070C0"/>
                </a:solidFill>
                <a:latin typeface="Arial" panose="020B0604020202020204" pitchFamily="34" charset="0"/>
                <a:cs typeface="Arial" panose="020B0604020202020204" pitchFamily="34" charset="0"/>
              </a:rPr>
              <a:t>Covid-19.  But</a:t>
            </a:r>
            <a:r>
              <a:rPr lang="en-IE" sz="1600" dirty="0">
                <a:solidFill>
                  <a:srgbClr val="0070C0"/>
                </a:solidFill>
                <a:latin typeface="Arial" panose="020B0604020202020204" pitchFamily="34" charset="0"/>
                <a:cs typeface="Arial" panose="020B0604020202020204" pitchFamily="34" charset="0"/>
              </a:rPr>
              <a:t>, every time we do the right thing, we’re protecting ourselves and the people around us. </a:t>
            </a:r>
            <a:r>
              <a:rPr lang="en-IE" sz="1600" dirty="0" smtClean="0">
                <a:solidFill>
                  <a:srgbClr val="0070C0"/>
                </a:solidFill>
                <a:latin typeface="Arial" panose="020B0604020202020204" pitchFamily="34" charset="0"/>
                <a:cs typeface="Arial" panose="020B0604020202020204" pitchFamily="34" charset="0"/>
              </a:rPr>
              <a:t/>
            </a:r>
            <a:br>
              <a:rPr lang="en-IE" sz="1600" dirty="0" smtClean="0">
                <a:solidFill>
                  <a:srgbClr val="0070C0"/>
                </a:solidFill>
                <a:latin typeface="Arial" panose="020B0604020202020204" pitchFamily="34" charset="0"/>
                <a:cs typeface="Arial" panose="020B0604020202020204" pitchFamily="34" charset="0"/>
              </a:rPr>
            </a:br>
            <a:endParaRPr lang="en-IE" sz="1600" dirty="0">
              <a:solidFill>
                <a:srgbClr val="0070C0"/>
              </a:solidFill>
              <a:latin typeface="Arial" panose="020B0604020202020204" pitchFamily="34" charset="0"/>
              <a:cs typeface="Arial" panose="020B0604020202020204" pitchFamily="34" charset="0"/>
            </a:endParaRPr>
          </a:p>
          <a:p>
            <a:r>
              <a:rPr lang="en-IE" sz="1600" dirty="0">
                <a:solidFill>
                  <a:srgbClr val="0070C0"/>
                </a:solidFill>
                <a:latin typeface="Arial" panose="020B0604020202020204" pitchFamily="34" charset="0"/>
                <a:cs typeface="Arial" panose="020B0604020202020204" pitchFamily="34" charset="0"/>
              </a:rPr>
              <a:t>So next time you meet up, just take a step </a:t>
            </a:r>
            <a:r>
              <a:rPr lang="en-IE" sz="1600" dirty="0" smtClean="0">
                <a:solidFill>
                  <a:srgbClr val="0070C0"/>
                </a:solidFill>
                <a:latin typeface="Arial" panose="020B0604020202020204" pitchFamily="34" charset="0"/>
                <a:cs typeface="Arial" panose="020B0604020202020204" pitchFamily="34" charset="0"/>
              </a:rPr>
              <a:t>back.  Let’s </a:t>
            </a:r>
            <a:r>
              <a:rPr lang="en-IE" sz="1600" dirty="0">
                <a:solidFill>
                  <a:srgbClr val="0070C0"/>
                </a:solidFill>
                <a:latin typeface="Arial" panose="020B0604020202020204" pitchFamily="34" charset="0"/>
                <a:cs typeface="Arial" panose="020B0604020202020204" pitchFamily="34" charset="0"/>
              </a:rPr>
              <a:t>all keep cleaning those </a:t>
            </a:r>
            <a:r>
              <a:rPr lang="en-IE" sz="1600" dirty="0" smtClean="0">
                <a:solidFill>
                  <a:srgbClr val="0070C0"/>
                </a:solidFill>
                <a:latin typeface="Arial" panose="020B0604020202020204" pitchFamily="34" charset="0"/>
                <a:cs typeface="Arial" panose="020B0604020202020204" pitchFamily="34" charset="0"/>
              </a:rPr>
              <a:t>hands, and </a:t>
            </a:r>
            <a:r>
              <a:rPr lang="en-IE" sz="1600" dirty="0">
                <a:solidFill>
                  <a:srgbClr val="0070C0"/>
                </a:solidFill>
                <a:latin typeface="Arial" panose="020B0604020202020204" pitchFamily="34" charset="0"/>
                <a:cs typeface="Arial" panose="020B0604020202020204" pitchFamily="34" charset="0"/>
              </a:rPr>
              <a:t>wear a face covering when you’re shopping or on public transport</a:t>
            </a:r>
            <a:r>
              <a:rPr lang="en-IE" sz="1600" dirty="0" smtClean="0">
                <a:solidFill>
                  <a:srgbClr val="0070C0"/>
                </a:solidFill>
                <a:latin typeface="Arial" panose="020B0604020202020204" pitchFamily="34" charset="0"/>
                <a:cs typeface="Arial" panose="020B0604020202020204" pitchFamily="34" charset="0"/>
              </a:rPr>
              <a:t>.  If </a:t>
            </a:r>
            <a:r>
              <a:rPr lang="en-IE" sz="1600" dirty="0">
                <a:solidFill>
                  <a:srgbClr val="0070C0"/>
                </a:solidFill>
                <a:latin typeface="Arial" panose="020B0604020202020204" pitchFamily="34" charset="0"/>
                <a:cs typeface="Arial" panose="020B0604020202020204" pitchFamily="34" charset="0"/>
              </a:rPr>
              <a:t>you cough or sneeze - cover it or have a tissue </a:t>
            </a:r>
            <a:r>
              <a:rPr lang="en-IE" sz="1600" dirty="0" smtClean="0">
                <a:solidFill>
                  <a:srgbClr val="0070C0"/>
                </a:solidFill>
                <a:latin typeface="Arial" panose="020B0604020202020204" pitchFamily="34" charset="0"/>
                <a:cs typeface="Arial" panose="020B0604020202020204" pitchFamily="34" charset="0"/>
              </a:rPr>
              <a:t>handy.  And </a:t>
            </a:r>
            <a:r>
              <a:rPr lang="en-IE" sz="1600" dirty="0">
                <a:solidFill>
                  <a:srgbClr val="0070C0"/>
                </a:solidFill>
                <a:latin typeface="Arial" panose="020B0604020202020204" pitchFamily="34" charset="0"/>
                <a:cs typeface="Arial" panose="020B0604020202020204" pitchFamily="34" charset="0"/>
              </a:rPr>
              <a:t>download the COVID tracker app, to be one in more than a million. </a:t>
            </a:r>
            <a:r>
              <a:rPr lang="en-IE" sz="1600" dirty="0" smtClean="0">
                <a:solidFill>
                  <a:srgbClr val="0070C0"/>
                </a:solidFill>
                <a:latin typeface="Arial" panose="020B0604020202020204" pitchFamily="34" charset="0"/>
                <a:cs typeface="Arial" panose="020B0604020202020204" pitchFamily="34" charset="0"/>
              </a:rPr>
              <a:t/>
            </a:r>
            <a:br>
              <a:rPr lang="en-IE" sz="1600" dirty="0" smtClean="0">
                <a:solidFill>
                  <a:srgbClr val="0070C0"/>
                </a:solidFill>
                <a:latin typeface="Arial" panose="020B0604020202020204" pitchFamily="34" charset="0"/>
                <a:cs typeface="Arial" panose="020B0604020202020204" pitchFamily="34" charset="0"/>
              </a:rPr>
            </a:br>
            <a:endParaRPr lang="en-IE" sz="1600" dirty="0">
              <a:solidFill>
                <a:srgbClr val="0070C0"/>
              </a:solidFill>
              <a:latin typeface="Arial" panose="020B0604020202020204" pitchFamily="34" charset="0"/>
              <a:cs typeface="Arial" panose="020B0604020202020204" pitchFamily="34" charset="0"/>
            </a:endParaRPr>
          </a:p>
          <a:p>
            <a:r>
              <a:rPr lang="en-IE" sz="1600" dirty="0">
                <a:solidFill>
                  <a:srgbClr val="0070C0"/>
                </a:solidFill>
                <a:latin typeface="Arial" panose="020B0604020202020204" pitchFamily="34" charset="0"/>
                <a:cs typeface="Arial" panose="020B0604020202020204" pitchFamily="34" charset="0"/>
              </a:rPr>
              <a:t>Because COVID-19 is still a problem… and we’re all the answer</a:t>
            </a:r>
            <a:r>
              <a:rPr lang="en-IE" sz="1600" dirty="0" smtClean="0">
                <a:solidFill>
                  <a:srgbClr val="0070C0"/>
                </a:solidFill>
                <a:latin typeface="Arial" panose="020B0604020202020204" pitchFamily="34" charset="0"/>
                <a:cs typeface="Arial" panose="020B0604020202020204" pitchFamily="34" charset="0"/>
              </a:rPr>
              <a:t>.’</a:t>
            </a:r>
            <a:br>
              <a:rPr lang="en-IE" sz="1600" dirty="0" smtClean="0">
                <a:solidFill>
                  <a:srgbClr val="0070C0"/>
                </a:solidFill>
                <a:latin typeface="Arial" panose="020B0604020202020204" pitchFamily="34" charset="0"/>
                <a:cs typeface="Arial" panose="020B0604020202020204" pitchFamily="34" charset="0"/>
              </a:rPr>
            </a:br>
            <a:endParaRPr lang="en-IE" dirty="0">
              <a:solidFill>
                <a:schemeClr val="tx1">
                  <a:lumMod val="65000"/>
                  <a:lumOff val="35000"/>
                </a:schemeClr>
              </a:solidFill>
              <a:latin typeface="Arial" panose="020B0604020202020204" pitchFamily="34" charset="0"/>
              <a:cs typeface="Arial" panose="020B0604020202020204" pitchFamily="34" charset="0"/>
            </a:endParaRPr>
          </a:p>
          <a:p>
            <a:r>
              <a:rPr lang="en-IE" b="1" dirty="0" smtClean="0">
                <a:solidFill>
                  <a:schemeClr val="tx1">
                    <a:lumMod val="65000"/>
                    <a:lumOff val="35000"/>
                  </a:schemeClr>
                </a:solidFill>
                <a:latin typeface="Arial" panose="020B0604020202020204" pitchFamily="34" charset="0"/>
                <a:cs typeface="Arial" panose="020B0604020202020204" pitchFamily="34" charset="0"/>
              </a:rPr>
              <a:t>Social media</a:t>
            </a:r>
            <a:r>
              <a:rPr lang="en-IE" dirty="0">
                <a:solidFill>
                  <a:schemeClr val="tx1">
                    <a:lumMod val="65000"/>
                    <a:lumOff val="35000"/>
                  </a:schemeClr>
                </a:solidFill>
                <a:latin typeface="Arial" panose="020B0604020202020204" pitchFamily="34" charset="0"/>
                <a:cs typeface="Arial" panose="020B0604020202020204" pitchFamily="34" charset="0"/>
              </a:rPr>
              <a:t> </a:t>
            </a:r>
            <a:r>
              <a:rPr lang="en-IE" dirty="0" smtClean="0">
                <a:solidFill>
                  <a:schemeClr val="tx1">
                    <a:lumMod val="65000"/>
                    <a:lumOff val="35000"/>
                  </a:schemeClr>
                </a:solidFill>
                <a:latin typeface="Arial" panose="020B0604020202020204" pitchFamily="34" charset="0"/>
                <a:cs typeface="Arial" panose="020B0604020202020204" pitchFamily="34" charset="0"/>
              </a:rPr>
              <a:t>posts on all HSE accounts and platforms.  </a:t>
            </a:r>
          </a:p>
          <a:p>
            <a:endParaRPr lang="en-IE" dirty="0">
              <a:solidFill>
                <a:schemeClr val="tx1">
                  <a:lumMod val="65000"/>
                  <a:lumOff val="35000"/>
                </a:schemeClr>
              </a:solidFill>
              <a:latin typeface="Arial" panose="020B0604020202020204" pitchFamily="34" charset="0"/>
              <a:cs typeface="Arial" panose="020B0604020202020204" pitchFamily="34" charset="0"/>
            </a:endParaRPr>
          </a:p>
          <a:p>
            <a:r>
              <a:rPr lang="en-IE" b="1" dirty="0" smtClean="0">
                <a:solidFill>
                  <a:schemeClr val="tx1">
                    <a:lumMod val="65000"/>
                    <a:lumOff val="35000"/>
                  </a:schemeClr>
                </a:solidFill>
                <a:latin typeface="Arial" panose="020B0604020202020204" pitchFamily="34" charset="0"/>
                <a:cs typeface="Arial" panose="020B0604020202020204" pitchFamily="34" charset="0"/>
              </a:rPr>
              <a:t>Television and on video on demand</a:t>
            </a:r>
            <a:r>
              <a:rPr lang="en-IE" dirty="0" smtClean="0">
                <a:solidFill>
                  <a:schemeClr val="tx1">
                    <a:lumMod val="65000"/>
                    <a:lumOff val="35000"/>
                  </a:schemeClr>
                </a:solidFill>
                <a:latin typeface="Arial" panose="020B0604020202020204" pitchFamily="34" charset="0"/>
                <a:cs typeface="Arial" panose="020B0604020202020204" pitchFamily="34" charset="0"/>
              </a:rPr>
              <a:t> players online will be live later in August.</a:t>
            </a:r>
            <a:endParaRPr lang="en-IE"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7720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900" y="493918"/>
            <a:ext cx="5920216" cy="461665"/>
          </a:xfrm>
          <a:prstGeom prst="rect">
            <a:avLst/>
          </a:prstGeom>
          <a:solidFill>
            <a:schemeClr val="bg1"/>
          </a:solidFill>
        </p:spPr>
        <p:txBody>
          <a:bodyPr wrap="square">
            <a:spAutoFit/>
          </a:bodyPr>
          <a:lstStyle/>
          <a:p>
            <a:r>
              <a:rPr lang="en-IE" sz="2400" b="1" dirty="0" smtClean="0">
                <a:solidFill>
                  <a:schemeClr val="tx1">
                    <a:lumMod val="65000"/>
                    <a:lumOff val="35000"/>
                  </a:schemeClr>
                </a:solidFill>
                <a:latin typeface="Arial" panose="020B0604020202020204" pitchFamily="34" charset="0"/>
              </a:rPr>
              <a:t>Social media posts</a:t>
            </a:r>
            <a:endParaRPr lang="en-IE" sz="2400" b="1" dirty="0">
              <a:solidFill>
                <a:schemeClr val="tx1">
                  <a:lumMod val="65000"/>
                  <a:lumOff val="35000"/>
                </a:schemeClr>
              </a:solidFill>
              <a:latin typeface="Arial" panose="020B0604020202020204" pitchFamily="34" charset="0"/>
            </a:endParaRPr>
          </a:p>
        </p:txBody>
      </p:sp>
      <p:sp>
        <p:nvSpPr>
          <p:cNvPr id="5" name="TextBox 4"/>
          <p:cNvSpPr txBox="1"/>
          <p:nvPr/>
        </p:nvSpPr>
        <p:spPr>
          <a:xfrm>
            <a:off x="215899" y="959142"/>
            <a:ext cx="6213929" cy="2800767"/>
          </a:xfrm>
          <a:prstGeom prst="rect">
            <a:avLst/>
          </a:prstGeom>
          <a:noFill/>
        </p:spPr>
        <p:txBody>
          <a:bodyPr wrap="square" rtlCol="0">
            <a:spAutoFit/>
          </a:bodyPr>
          <a:lstStyle/>
          <a:p>
            <a:r>
              <a:rPr lang="en-IE" sz="1600" dirty="0">
                <a:solidFill>
                  <a:schemeClr val="tx1">
                    <a:lumMod val="65000"/>
                    <a:lumOff val="35000"/>
                  </a:schemeClr>
                </a:solidFill>
                <a:latin typeface="Arial" panose="020B0604020202020204" pitchFamily="34" charset="0"/>
                <a:cs typeface="Arial" panose="020B0604020202020204" pitchFamily="34" charset="0"/>
              </a:rPr>
              <a:t>We welcome your support in </a:t>
            </a:r>
            <a:r>
              <a:rPr lang="en-IE" sz="1600" dirty="0" smtClean="0">
                <a:solidFill>
                  <a:schemeClr val="tx1">
                    <a:lumMod val="65000"/>
                    <a:lumOff val="35000"/>
                  </a:schemeClr>
                </a:solidFill>
                <a:latin typeface="Arial" panose="020B0604020202020204" pitchFamily="34" charset="0"/>
                <a:cs typeface="Arial" panose="020B0604020202020204" pitchFamily="34" charset="0"/>
              </a:rPr>
              <a:t>sharing the updated campaign messages, and social media is the easiest way for you to do that.</a:t>
            </a:r>
          </a:p>
          <a:p>
            <a:r>
              <a:rPr lang="en-IE" sz="1600" dirty="0" smtClean="0">
                <a:solidFill>
                  <a:schemeClr val="tx1">
                    <a:lumMod val="65000"/>
                    <a:lumOff val="35000"/>
                  </a:schemeClr>
                </a:solidFill>
                <a:latin typeface="Arial" panose="020B0604020202020204" pitchFamily="34" charset="0"/>
                <a:cs typeface="Arial" panose="020B0604020202020204" pitchFamily="34" charset="0"/>
              </a:rPr>
              <a:t> </a:t>
            </a:r>
          </a:p>
          <a:p>
            <a:r>
              <a:rPr lang="en-IE" sz="1600" dirty="0" smtClean="0">
                <a:solidFill>
                  <a:schemeClr val="tx1">
                    <a:lumMod val="65000"/>
                    <a:lumOff val="35000"/>
                  </a:schemeClr>
                </a:solidFill>
                <a:latin typeface="Arial" panose="020B0604020202020204" pitchFamily="34" charset="0"/>
                <a:cs typeface="Arial" panose="020B0604020202020204" pitchFamily="34" charset="0"/>
              </a:rPr>
              <a:t>Here are some sample posts and images – you can share the posts directly from the HSE’s accounts on:</a:t>
            </a:r>
          </a:p>
          <a:p>
            <a:endParaRPr lang="en-IE" sz="1600" dirty="0" smtClean="0">
              <a:solidFill>
                <a:schemeClr val="tx1">
                  <a:lumMod val="65000"/>
                  <a:lumOff val="35000"/>
                </a:schemeClr>
              </a:solidFill>
              <a:latin typeface="Arial" panose="020B0604020202020204" pitchFamily="34" charset="0"/>
              <a:cs typeface="Arial" panose="020B0604020202020204" pitchFamily="34" charset="0"/>
            </a:endParaRPr>
          </a:p>
          <a:p>
            <a:r>
              <a:rPr lang="en-IE" sz="1600" dirty="0" smtClean="0">
                <a:solidFill>
                  <a:schemeClr val="tx1">
                    <a:lumMod val="65000"/>
                    <a:lumOff val="35000"/>
                  </a:schemeClr>
                </a:solidFill>
                <a:latin typeface="Arial" panose="020B0604020202020204" pitchFamily="34" charset="0"/>
                <a:cs typeface="Arial" panose="020B0604020202020204" pitchFamily="34" charset="0"/>
              </a:rPr>
              <a:t>Facebook </a:t>
            </a:r>
            <a:r>
              <a:rPr lang="en-IE" sz="1600" dirty="0" err="1" smtClean="0">
                <a:solidFill>
                  <a:schemeClr val="tx1">
                    <a:lumMod val="65000"/>
                    <a:lumOff val="35000"/>
                  </a:schemeClr>
                </a:solidFill>
                <a:latin typeface="Arial" panose="020B0604020202020204" pitchFamily="34" charset="0"/>
                <a:cs typeface="Arial" panose="020B0604020202020204" pitchFamily="34" charset="0"/>
                <a:hlinkClick r:id="rId3"/>
              </a:rPr>
              <a:t>HSEIreland</a:t>
            </a:r>
            <a:r>
              <a:rPr lang="en-IE" sz="1600" dirty="0" smtClean="0">
                <a:solidFill>
                  <a:schemeClr val="tx1">
                    <a:lumMod val="65000"/>
                    <a:lumOff val="35000"/>
                  </a:schemeClr>
                </a:solidFill>
                <a:latin typeface="Arial" panose="020B0604020202020204" pitchFamily="34" charset="0"/>
                <a:cs typeface="Arial" panose="020B0604020202020204" pitchFamily="34" charset="0"/>
              </a:rPr>
              <a:t/>
            </a:r>
            <a:br>
              <a:rPr lang="en-IE" sz="1600" dirty="0" smtClean="0">
                <a:solidFill>
                  <a:schemeClr val="tx1">
                    <a:lumMod val="65000"/>
                    <a:lumOff val="35000"/>
                  </a:schemeClr>
                </a:solidFill>
                <a:latin typeface="Arial" panose="020B0604020202020204" pitchFamily="34" charset="0"/>
                <a:cs typeface="Arial" panose="020B0604020202020204" pitchFamily="34" charset="0"/>
              </a:rPr>
            </a:br>
            <a:r>
              <a:rPr lang="en-IE" sz="1600" dirty="0" smtClean="0">
                <a:solidFill>
                  <a:schemeClr val="tx1">
                    <a:lumMod val="65000"/>
                    <a:lumOff val="35000"/>
                  </a:schemeClr>
                </a:solidFill>
                <a:latin typeface="Arial" panose="020B0604020202020204" pitchFamily="34" charset="0"/>
                <a:cs typeface="Arial" panose="020B0604020202020204" pitchFamily="34" charset="0"/>
              </a:rPr>
              <a:t>Instagram </a:t>
            </a:r>
            <a:r>
              <a:rPr lang="en-IE" sz="1600" dirty="0" smtClean="0">
                <a:solidFill>
                  <a:schemeClr val="tx1">
                    <a:lumMod val="65000"/>
                    <a:lumOff val="35000"/>
                  </a:schemeClr>
                </a:solidFill>
                <a:latin typeface="Arial" panose="020B0604020202020204" pitchFamily="34" charset="0"/>
                <a:cs typeface="Arial" panose="020B0604020202020204" pitchFamily="34" charset="0"/>
                <a:hlinkClick r:id="rId4"/>
              </a:rPr>
              <a:t>@</a:t>
            </a:r>
            <a:r>
              <a:rPr lang="en-IE" sz="1600" dirty="0" err="1" smtClean="0">
                <a:solidFill>
                  <a:schemeClr val="tx1">
                    <a:lumMod val="65000"/>
                    <a:lumOff val="35000"/>
                  </a:schemeClr>
                </a:solidFill>
                <a:latin typeface="Arial" panose="020B0604020202020204" pitchFamily="34" charset="0"/>
                <a:cs typeface="Arial" panose="020B0604020202020204" pitchFamily="34" charset="0"/>
                <a:hlinkClick r:id="rId4"/>
              </a:rPr>
              <a:t>Irishhealthservice</a:t>
            </a:r>
            <a:r>
              <a:rPr lang="en-IE" sz="1600" dirty="0" smtClean="0">
                <a:solidFill>
                  <a:schemeClr val="tx1">
                    <a:lumMod val="65000"/>
                    <a:lumOff val="35000"/>
                  </a:schemeClr>
                </a:solidFill>
                <a:latin typeface="Arial" panose="020B0604020202020204" pitchFamily="34" charset="0"/>
                <a:cs typeface="Arial" panose="020B0604020202020204" pitchFamily="34" charset="0"/>
              </a:rPr>
              <a:t/>
            </a:r>
            <a:br>
              <a:rPr lang="en-IE" sz="1600" dirty="0" smtClean="0">
                <a:solidFill>
                  <a:schemeClr val="tx1">
                    <a:lumMod val="65000"/>
                    <a:lumOff val="35000"/>
                  </a:schemeClr>
                </a:solidFill>
                <a:latin typeface="Arial" panose="020B0604020202020204" pitchFamily="34" charset="0"/>
                <a:cs typeface="Arial" panose="020B0604020202020204" pitchFamily="34" charset="0"/>
              </a:rPr>
            </a:br>
            <a:r>
              <a:rPr lang="en-IE" sz="1600" dirty="0" smtClean="0">
                <a:solidFill>
                  <a:schemeClr val="tx1">
                    <a:lumMod val="65000"/>
                    <a:lumOff val="35000"/>
                  </a:schemeClr>
                </a:solidFill>
                <a:latin typeface="Arial" panose="020B0604020202020204" pitchFamily="34" charset="0"/>
                <a:cs typeface="Arial" panose="020B0604020202020204" pitchFamily="34" charset="0"/>
              </a:rPr>
              <a:t>Twitter </a:t>
            </a:r>
            <a:r>
              <a:rPr lang="en-IE" sz="1600" dirty="0" smtClean="0">
                <a:solidFill>
                  <a:schemeClr val="tx1">
                    <a:lumMod val="65000"/>
                    <a:lumOff val="35000"/>
                  </a:schemeClr>
                </a:solidFill>
                <a:latin typeface="Arial" panose="020B0604020202020204" pitchFamily="34" charset="0"/>
                <a:cs typeface="Arial" panose="020B0604020202020204" pitchFamily="34" charset="0"/>
                <a:hlinkClick r:id="rId5"/>
              </a:rPr>
              <a:t>@hselive</a:t>
            </a:r>
            <a:r>
              <a:rPr lang="en-IE" sz="1600" dirty="0" smtClean="0">
                <a:solidFill>
                  <a:schemeClr val="tx1">
                    <a:lumMod val="65000"/>
                    <a:lumOff val="35000"/>
                  </a:schemeClr>
                </a:solidFill>
                <a:latin typeface="Arial" panose="020B0604020202020204" pitchFamily="34" charset="0"/>
                <a:cs typeface="Arial" panose="020B0604020202020204" pitchFamily="34" charset="0"/>
              </a:rPr>
              <a:t/>
            </a:r>
            <a:br>
              <a:rPr lang="en-IE" sz="1600" dirty="0" smtClean="0">
                <a:solidFill>
                  <a:schemeClr val="tx1">
                    <a:lumMod val="65000"/>
                    <a:lumOff val="35000"/>
                  </a:schemeClr>
                </a:solidFill>
                <a:latin typeface="Arial" panose="020B0604020202020204" pitchFamily="34" charset="0"/>
                <a:cs typeface="Arial" panose="020B0604020202020204" pitchFamily="34" charset="0"/>
              </a:rPr>
            </a:br>
            <a:r>
              <a:rPr lang="en-IE" sz="1600" dirty="0" smtClean="0">
                <a:solidFill>
                  <a:schemeClr val="tx1">
                    <a:lumMod val="65000"/>
                    <a:lumOff val="35000"/>
                  </a:schemeClr>
                </a:solidFill>
                <a:latin typeface="Arial" panose="020B0604020202020204" pitchFamily="34" charset="0"/>
                <a:cs typeface="Arial" panose="020B0604020202020204" pitchFamily="34" charset="0"/>
              </a:rPr>
              <a:t>LinkedIn</a:t>
            </a:r>
            <a:endParaRPr lang="en-IE" sz="1600" dirty="0">
              <a:solidFill>
                <a:schemeClr val="tx1">
                  <a:lumMod val="65000"/>
                  <a:lumOff val="35000"/>
                </a:schemeClr>
              </a:solidFill>
              <a:latin typeface="Arial" panose="020B0604020202020204" pitchFamily="34" charset="0"/>
              <a:cs typeface="Arial" panose="020B0604020202020204" pitchFamily="34" charset="0"/>
            </a:endParaRPr>
          </a:p>
          <a:p>
            <a:r>
              <a:rPr lang="en-IE" sz="1600" dirty="0" smtClean="0">
                <a:solidFill>
                  <a:schemeClr val="tx1">
                    <a:lumMod val="65000"/>
                    <a:lumOff val="35000"/>
                  </a:schemeClr>
                </a:solidFill>
                <a:latin typeface="Arial" panose="020B0604020202020204" pitchFamily="34" charset="0"/>
                <a:cs typeface="Arial" panose="020B0604020202020204" pitchFamily="34" charset="0"/>
              </a:rPr>
              <a:t> </a:t>
            </a:r>
            <a:endParaRPr lang="en-IE" sz="1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TextBox 3"/>
          <p:cNvSpPr txBox="1"/>
          <p:nvPr/>
        </p:nvSpPr>
        <p:spPr>
          <a:xfrm>
            <a:off x="215898" y="3731304"/>
            <a:ext cx="5556251"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sz="2400" b="1" dirty="0">
                <a:solidFill>
                  <a:schemeClr val="tx1">
                    <a:lumMod val="65000"/>
                    <a:lumOff val="35000"/>
                  </a:schemeClr>
                </a:solidFill>
                <a:latin typeface="Arial" panose="020B0604020202020204" pitchFamily="34" charset="0"/>
                <a:ea typeface="+mj-ea"/>
                <a:cs typeface="Arial" panose="020B0604020202020204" pitchFamily="34" charset="0"/>
              </a:rPr>
              <a:t>Social Media Suggested Content</a:t>
            </a:r>
          </a:p>
        </p:txBody>
      </p:sp>
      <p:graphicFrame>
        <p:nvGraphicFramePr>
          <p:cNvPr id="11" name="Table 10"/>
          <p:cNvGraphicFramePr>
            <a:graphicFrameLocks noGrp="1"/>
          </p:cNvGraphicFramePr>
          <p:nvPr>
            <p:extLst>
              <p:ext uri="{D42A27DB-BD31-4B8C-83A1-F6EECF244321}">
                <p14:modId xmlns:p14="http://schemas.microsoft.com/office/powerpoint/2010/main" val="918312458"/>
              </p:ext>
            </p:extLst>
          </p:nvPr>
        </p:nvGraphicFramePr>
        <p:xfrm>
          <a:off x="215899" y="4298071"/>
          <a:ext cx="6322596" cy="4010861"/>
        </p:xfrm>
        <a:graphic>
          <a:graphicData uri="http://schemas.openxmlformats.org/drawingml/2006/table">
            <a:tbl>
              <a:tblPr firstRow="1" bandRow="1">
                <a:tableStyleId>{2D5ABB26-0587-4C30-8999-92F81FD0307C}</a:tableStyleId>
              </a:tblPr>
              <a:tblGrid>
                <a:gridCol w="4402270">
                  <a:extLst>
                    <a:ext uri="{9D8B030D-6E8A-4147-A177-3AD203B41FA5}">
                      <a16:colId xmlns:a16="http://schemas.microsoft.com/office/drawing/2014/main" val="20000"/>
                    </a:ext>
                  </a:extLst>
                </a:gridCol>
                <a:gridCol w="1920326">
                  <a:extLst>
                    <a:ext uri="{9D8B030D-6E8A-4147-A177-3AD203B41FA5}">
                      <a16:colId xmlns:a16="http://schemas.microsoft.com/office/drawing/2014/main" val="20001"/>
                    </a:ext>
                  </a:extLst>
                </a:gridCol>
              </a:tblGrid>
              <a:tr h="0">
                <a:tc>
                  <a:txBody>
                    <a:bodyPr/>
                    <a:lstStyle/>
                    <a:p>
                      <a:r>
                        <a:rPr lang="en-IE" sz="1600" b="1" dirty="0" smtClean="0">
                          <a:latin typeface="Arial" panose="020B0604020202020204" pitchFamily="34" charset="0"/>
                          <a:cs typeface="Arial" panose="020B0604020202020204" pitchFamily="34" charset="0"/>
                        </a:rPr>
                        <a:t>Key message</a:t>
                      </a:r>
                      <a:endParaRPr lang="en-IE" sz="1600" b="1" dirty="0">
                        <a:latin typeface="Arial" panose="020B0604020202020204" pitchFamily="34" charset="0"/>
                        <a:cs typeface="Arial" panose="020B0604020202020204" pitchFamily="34" charset="0"/>
                      </a:endParaRPr>
                    </a:p>
                  </a:txBody>
                  <a:tcPr marT="49530" marB="495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E" sz="1600" b="1" dirty="0" smtClean="0">
                          <a:latin typeface="Arial" panose="020B0604020202020204" pitchFamily="34" charset="0"/>
                          <a:cs typeface="Arial" panose="020B0604020202020204" pitchFamily="34" charset="0"/>
                        </a:rPr>
                        <a:t>URL Links</a:t>
                      </a:r>
                      <a:endParaRPr lang="en-IE" sz="1600" b="1" dirty="0">
                        <a:latin typeface="Arial" panose="020B0604020202020204" pitchFamily="34" charset="0"/>
                        <a:cs typeface="Arial" panose="020B0604020202020204" pitchFamily="34" charset="0"/>
                      </a:endParaRPr>
                    </a:p>
                  </a:txBody>
                  <a:tcPr marT="49530" marB="495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45316">
                <a:tc>
                  <a:txBody>
                    <a:bodyPr/>
                    <a:lstStyle/>
                    <a:p>
                      <a:r>
                        <a:rPr lang="en-IE" sz="1600" b="1" dirty="0" smtClean="0">
                          <a:solidFill>
                            <a:schemeClr val="tx1">
                              <a:lumMod val="65000"/>
                              <a:lumOff val="35000"/>
                            </a:schemeClr>
                          </a:solidFill>
                          <a:latin typeface="Arial" panose="020B0604020202020204" pitchFamily="34" charset="0"/>
                          <a:cs typeface="Arial" panose="020B0604020202020204" pitchFamily="34" charset="0"/>
                        </a:rPr>
                        <a:t>Clean hands stop the spread of COVID-19 – just wash and go.⁣⁣ </a:t>
                      </a:r>
                    </a:p>
                    <a:p>
                      <a:r>
                        <a:rPr lang="en-IE" sz="1600" b="1" dirty="0" smtClean="0">
                          <a:solidFill>
                            <a:schemeClr val="tx1">
                              <a:lumMod val="65000"/>
                              <a:lumOff val="35000"/>
                            </a:schemeClr>
                          </a:solidFill>
                          <a:latin typeface="Arial" panose="020B0604020202020204" pitchFamily="34" charset="0"/>
                          <a:cs typeface="Arial" panose="020B0604020202020204" pitchFamily="34" charset="0"/>
                        </a:rPr>
                        <a:t>#COVID19 #</a:t>
                      </a:r>
                      <a:r>
                        <a:rPr lang="en-IE" sz="1600" b="1" dirty="0" err="1" smtClean="0">
                          <a:solidFill>
                            <a:schemeClr val="tx1">
                              <a:lumMod val="65000"/>
                              <a:lumOff val="35000"/>
                            </a:schemeClr>
                          </a:solidFill>
                          <a:latin typeface="Arial" panose="020B0604020202020204" pitchFamily="34" charset="0"/>
                          <a:cs typeface="Arial" panose="020B0604020202020204" pitchFamily="34" charset="0"/>
                        </a:rPr>
                        <a:t>StaySafe</a:t>
                      </a:r>
                      <a:r>
                        <a:rPr lang="en-IE" sz="1600" b="1" dirty="0" smtClean="0">
                          <a:solidFill>
                            <a:schemeClr val="tx1">
                              <a:lumMod val="65000"/>
                              <a:lumOff val="35000"/>
                            </a:schemeClr>
                          </a:solidFill>
                          <a:latin typeface="Arial" panose="020B0604020202020204" pitchFamily="34" charset="0"/>
                          <a:cs typeface="Arial" panose="020B0604020202020204" pitchFamily="34" charset="0"/>
                        </a:rPr>
                        <a:t> #</a:t>
                      </a:r>
                      <a:r>
                        <a:rPr lang="en-IE" sz="1600" b="1" dirty="0" err="1" smtClean="0">
                          <a:solidFill>
                            <a:schemeClr val="tx1">
                              <a:lumMod val="65000"/>
                              <a:lumOff val="35000"/>
                            </a:schemeClr>
                          </a:solidFill>
                          <a:latin typeface="Arial" panose="020B0604020202020204" pitchFamily="34" charset="0"/>
                          <a:cs typeface="Arial" panose="020B0604020202020204" pitchFamily="34" charset="0"/>
                        </a:rPr>
                        <a:t>HoldFirm</a:t>
                      </a:r>
                      <a:endParaRPr lang="en-IE" sz="1600" b="1" dirty="0" smtClean="0">
                        <a:solidFill>
                          <a:schemeClr val="tx1">
                            <a:lumMod val="65000"/>
                            <a:lumOff val="35000"/>
                          </a:schemeClr>
                        </a:solidFill>
                        <a:latin typeface="Arial" panose="020B0604020202020204" pitchFamily="34" charset="0"/>
                        <a:cs typeface="Arial" panose="020B0604020202020204" pitchFamily="34" charset="0"/>
                      </a:endParaRPr>
                    </a:p>
                    <a:p>
                      <a:endParaRPr lang="en-IE" sz="1600" dirty="0" smtClean="0">
                        <a:latin typeface="Arial" panose="020B0604020202020204" pitchFamily="34" charset="0"/>
                        <a:cs typeface="Arial" panose="020B0604020202020204" pitchFamily="34" charset="0"/>
                      </a:endParaRPr>
                    </a:p>
                  </a:txBody>
                  <a:tcPr marT="49530" marB="495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E" sz="1600" dirty="0" smtClean="0">
                          <a:latin typeface="Arial" panose="020B0604020202020204" pitchFamily="34" charset="0"/>
                          <a:cs typeface="Arial" panose="020B0604020202020204" pitchFamily="34" charset="0"/>
                        </a:rPr>
                        <a:t>https://bit.ly/2XvDPXf</a:t>
                      </a:r>
                      <a:endParaRPr lang="en-IE" sz="1600" dirty="0">
                        <a:latin typeface="Arial" panose="020B0604020202020204" pitchFamily="34" charset="0"/>
                        <a:cs typeface="Arial" panose="020B0604020202020204" pitchFamily="34" charset="0"/>
                      </a:endParaRPr>
                    </a:p>
                  </a:txBody>
                  <a:tcPr marT="49530" marB="495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314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b="1" dirty="0" smtClean="0">
                          <a:solidFill>
                            <a:schemeClr val="tx1">
                              <a:lumMod val="65000"/>
                              <a:lumOff val="35000"/>
                            </a:schemeClr>
                          </a:solidFill>
                          <a:latin typeface="Arial" panose="020B0604020202020204" pitchFamily="34" charset="0"/>
                          <a:cs typeface="Arial" panose="020B0604020202020204" pitchFamily="34" charset="0"/>
                        </a:rPr>
                        <a:t>Wearing a face covering helps stop the spread of COVID-19, especially from people who don’t know they have it. If you can wear one, please  do.  #COVID19 #</a:t>
                      </a:r>
                      <a:r>
                        <a:rPr lang="en-IE" sz="1600" b="1" dirty="0" err="1" smtClean="0">
                          <a:solidFill>
                            <a:schemeClr val="tx1">
                              <a:lumMod val="65000"/>
                              <a:lumOff val="35000"/>
                            </a:schemeClr>
                          </a:solidFill>
                          <a:latin typeface="Arial" panose="020B0604020202020204" pitchFamily="34" charset="0"/>
                          <a:cs typeface="Arial" panose="020B0604020202020204" pitchFamily="34" charset="0"/>
                        </a:rPr>
                        <a:t>StaySafe</a:t>
                      </a:r>
                      <a:r>
                        <a:rPr lang="en-IE" sz="1600" b="1" dirty="0" smtClean="0">
                          <a:solidFill>
                            <a:schemeClr val="tx1">
                              <a:lumMod val="65000"/>
                              <a:lumOff val="35000"/>
                            </a:schemeClr>
                          </a:solidFill>
                          <a:latin typeface="Arial" panose="020B0604020202020204" pitchFamily="34" charset="0"/>
                          <a:cs typeface="Arial" panose="020B0604020202020204" pitchFamily="34" charset="0"/>
                        </a:rPr>
                        <a:t> #</a:t>
                      </a:r>
                      <a:r>
                        <a:rPr lang="en-IE" sz="1600" b="1" dirty="0" err="1" smtClean="0">
                          <a:solidFill>
                            <a:schemeClr val="tx1">
                              <a:lumMod val="65000"/>
                              <a:lumOff val="35000"/>
                            </a:schemeClr>
                          </a:solidFill>
                          <a:latin typeface="Arial" panose="020B0604020202020204" pitchFamily="34" charset="0"/>
                          <a:cs typeface="Arial" panose="020B0604020202020204" pitchFamily="34" charset="0"/>
                        </a:rPr>
                        <a:t>HoldFirm</a:t>
                      </a:r>
                      <a:endParaRPr lang="en-IE" sz="1600" b="1" dirty="0" smtClean="0">
                        <a:solidFill>
                          <a:schemeClr val="tx1">
                            <a:lumMod val="65000"/>
                            <a:lumOff val="35000"/>
                          </a:schemeClr>
                        </a:solidFill>
                        <a:latin typeface="Arial" panose="020B0604020202020204" pitchFamily="34" charset="0"/>
                        <a:cs typeface="Arial" panose="020B0604020202020204" pitchFamily="34" charset="0"/>
                      </a:endParaRPr>
                    </a:p>
                    <a:p>
                      <a:endParaRPr lang="en-IE" sz="1600" dirty="0">
                        <a:latin typeface="Arial" panose="020B0604020202020204" pitchFamily="34" charset="0"/>
                        <a:cs typeface="Arial" panose="020B0604020202020204" pitchFamily="34" charset="0"/>
                      </a:endParaRPr>
                    </a:p>
                  </a:txBody>
                  <a:tcPr marT="49530" marB="495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E" sz="1600" dirty="0" smtClean="0">
                          <a:latin typeface="Arial" panose="020B0604020202020204" pitchFamily="34" charset="0"/>
                          <a:cs typeface="Arial" panose="020B0604020202020204" pitchFamily="34" charset="0"/>
                        </a:rPr>
                        <a:t>https://bit.ly/2XvDPXf</a:t>
                      </a:r>
                      <a:endParaRPr lang="en-IE" sz="1600" dirty="0">
                        <a:latin typeface="Arial" panose="020B0604020202020204" pitchFamily="34" charset="0"/>
                        <a:cs typeface="Arial" panose="020B0604020202020204" pitchFamily="34" charset="0"/>
                      </a:endParaRPr>
                    </a:p>
                  </a:txBody>
                  <a:tcPr marT="49530" marB="495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314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b="1" dirty="0" smtClean="0">
                          <a:solidFill>
                            <a:schemeClr val="tx1">
                              <a:lumMod val="65000"/>
                              <a:lumOff val="35000"/>
                            </a:schemeClr>
                          </a:solidFill>
                          <a:latin typeface="Arial" panose="020B0604020202020204" pitchFamily="34" charset="0"/>
                          <a:cs typeface="Arial" panose="020B0604020202020204" pitchFamily="34" charset="0"/>
                        </a:rPr>
                        <a:t>Take one step further to keep each other safe. #COVID19 #</a:t>
                      </a:r>
                      <a:r>
                        <a:rPr lang="en-IE" sz="1600" b="1" dirty="0" err="1" smtClean="0">
                          <a:solidFill>
                            <a:schemeClr val="tx1">
                              <a:lumMod val="65000"/>
                              <a:lumOff val="35000"/>
                            </a:schemeClr>
                          </a:solidFill>
                          <a:latin typeface="Arial" panose="020B0604020202020204" pitchFamily="34" charset="0"/>
                          <a:cs typeface="Arial" panose="020B0604020202020204" pitchFamily="34" charset="0"/>
                        </a:rPr>
                        <a:t>StaySafe</a:t>
                      </a:r>
                      <a:r>
                        <a:rPr lang="en-IE" sz="1600" b="1" dirty="0" smtClean="0">
                          <a:solidFill>
                            <a:schemeClr val="tx1">
                              <a:lumMod val="65000"/>
                              <a:lumOff val="35000"/>
                            </a:schemeClr>
                          </a:solidFill>
                          <a:latin typeface="Arial" panose="020B0604020202020204" pitchFamily="34" charset="0"/>
                          <a:cs typeface="Arial" panose="020B0604020202020204" pitchFamily="34" charset="0"/>
                        </a:rPr>
                        <a:t> #</a:t>
                      </a:r>
                      <a:r>
                        <a:rPr lang="en-IE" sz="1600" b="1" dirty="0" err="1" smtClean="0">
                          <a:solidFill>
                            <a:schemeClr val="tx1">
                              <a:lumMod val="65000"/>
                              <a:lumOff val="35000"/>
                            </a:schemeClr>
                          </a:solidFill>
                          <a:latin typeface="Arial" panose="020B0604020202020204" pitchFamily="34" charset="0"/>
                          <a:cs typeface="Arial" panose="020B0604020202020204" pitchFamily="34" charset="0"/>
                        </a:rPr>
                        <a:t>HoldFirm</a:t>
                      </a:r>
                      <a:endParaRPr lang="en-IE" sz="1600" b="1" dirty="0" smtClean="0">
                        <a:solidFill>
                          <a:schemeClr val="tx1">
                            <a:lumMod val="65000"/>
                            <a:lumOff val="35000"/>
                          </a:schemeClr>
                        </a:solidFill>
                        <a:latin typeface="Arial" panose="020B0604020202020204" pitchFamily="34" charset="0"/>
                        <a:cs typeface="Arial" panose="020B0604020202020204" pitchFamily="34" charset="0"/>
                      </a:endParaRPr>
                    </a:p>
                    <a:p>
                      <a:endParaRPr lang="en-IE" sz="1600" dirty="0">
                        <a:latin typeface="Arial" panose="020B0604020202020204" pitchFamily="34" charset="0"/>
                        <a:cs typeface="Arial" panose="020B0604020202020204" pitchFamily="34" charset="0"/>
                      </a:endParaRPr>
                    </a:p>
                  </a:txBody>
                  <a:tcPr marT="49530" marB="495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E" sz="1600" dirty="0" smtClean="0">
                          <a:latin typeface="Arial" panose="020B0604020202020204" pitchFamily="34" charset="0"/>
                          <a:cs typeface="Arial" panose="020B0604020202020204" pitchFamily="34" charset="0"/>
                        </a:rPr>
                        <a:t>https://bit.ly/2XvDPXf</a:t>
                      </a:r>
                      <a:endParaRPr lang="en-IE" sz="1600" dirty="0">
                        <a:latin typeface="Arial" panose="020B0604020202020204" pitchFamily="34" charset="0"/>
                        <a:cs typeface="Arial" panose="020B0604020202020204" pitchFamily="34" charset="0"/>
                      </a:endParaRPr>
                    </a:p>
                  </a:txBody>
                  <a:tcPr marT="49530" marB="495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80020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900" y="493918"/>
            <a:ext cx="5920216" cy="461665"/>
          </a:xfrm>
          <a:prstGeom prst="rect">
            <a:avLst/>
          </a:prstGeom>
          <a:solidFill>
            <a:schemeClr val="bg1"/>
          </a:solidFill>
        </p:spPr>
        <p:txBody>
          <a:bodyPr wrap="square">
            <a:spAutoFit/>
          </a:bodyPr>
          <a:lstStyle/>
          <a:p>
            <a:r>
              <a:rPr lang="en-IE" sz="2400" b="1" dirty="0" smtClean="0">
                <a:solidFill>
                  <a:schemeClr val="tx1">
                    <a:lumMod val="65000"/>
                    <a:lumOff val="35000"/>
                  </a:schemeClr>
                </a:solidFill>
                <a:latin typeface="Arial" panose="020B0604020202020204" pitchFamily="34" charset="0"/>
              </a:rPr>
              <a:t>Social media images</a:t>
            </a:r>
            <a:endParaRPr lang="en-IE" sz="2400" b="1" dirty="0">
              <a:solidFill>
                <a:schemeClr val="tx1">
                  <a:lumMod val="65000"/>
                  <a:lumOff val="35000"/>
                </a:schemeClr>
              </a:solidFill>
              <a:latin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309688"/>
            <a:ext cx="2958916" cy="295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4728730"/>
            <a:ext cx="2958916" cy="295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4109" y="1308496"/>
            <a:ext cx="2960108" cy="2960108"/>
          </a:xfrm>
          <a:prstGeom prst="rect">
            <a:avLst/>
          </a:prstGeom>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1672" y="4728731"/>
            <a:ext cx="2951595" cy="2951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5507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0550" y="496208"/>
            <a:ext cx="5505450" cy="7848302"/>
          </a:xfrm>
          <a:prstGeom prst="rect">
            <a:avLst/>
          </a:prstGeom>
          <a:solidFill>
            <a:schemeClr val="bg1"/>
          </a:solidFill>
        </p:spPr>
        <p:txBody>
          <a:bodyPr wrap="square" rtlCol="0">
            <a:spAutoFit/>
          </a:bodyPr>
          <a:lstStyle/>
          <a:p>
            <a:endParaRPr lang="en-US" sz="2400" b="1" dirty="0" smtClean="0">
              <a:solidFill>
                <a:srgbClr val="0070C0"/>
              </a:solidFill>
              <a:latin typeface="Arial"/>
              <a:cs typeface="Arial"/>
            </a:endParaRPr>
          </a:p>
          <a:p>
            <a:r>
              <a:rPr lang="en-IE" sz="2400" b="1" dirty="0" smtClean="0">
                <a:solidFill>
                  <a:schemeClr val="tx1">
                    <a:lumMod val="65000"/>
                    <a:lumOff val="35000"/>
                  </a:schemeClr>
                </a:solidFill>
                <a:latin typeface="Arial" panose="020B0604020202020204" pitchFamily="34" charset="0"/>
                <a:cs typeface="Arial" panose="020B0604020202020204" pitchFamily="34" charset="0"/>
              </a:rPr>
              <a:t>Thank you to all our partners and supporters for helping to share our advice and information on COVID-19.  </a:t>
            </a:r>
          </a:p>
          <a:p>
            <a:endParaRPr lang="en-IE" sz="2400" b="1" dirty="0" smtClean="0">
              <a:solidFill>
                <a:schemeClr val="tx1">
                  <a:lumMod val="65000"/>
                  <a:lumOff val="35000"/>
                </a:schemeClr>
              </a:solidFill>
              <a:latin typeface="Arial" panose="020B0604020202020204" pitchFamily="34" charset="0"/>
              <a:cs typeface="Arial" panose="020B0604020202020204" pitchFamily="34" charset="0"/>
            </a:endParaRPr>
          </a:p>
          <a:p>
            <a:endParaRPr lang="en-IE" sz="2400" b="1" dirty="0" smtClean="0">
              <a:solidFill>
                <a:schemeClr val="tx1">
                  <a:lumMod val="65000"/>
                  <a:lumOff val="35000"/>
                </a:schemeClr>
              </a:solidFill>
              <a:latin typeface="Arial" panose="020B0604020202020204" pitchFamily="34" charset="0"/>
              <a:cs typeface="Arial" panose="020B0604020202020204" pitchFamily="34" charset="0"/>
            </a:endParaRPr>
          </a:p>
          <a:p>
            <a:r>
              <a:rPr lang="en-IE" sz="2400" b="1" dirty="0" smtClean="0">
                <a:solidFill>
                  <a:schemeClr val="tx1">
                    <a:lumMod val="65000"/>
                    <a:lumOff val="35000"/>
                  </a:schemeClr>
                </a:solidFill>
                <a:latin typeface="Arial" panose="020B0604020202020204" pitchFamily="34" charset="0"/>
                <a:cs typeface="Arial" panose="020B0604020202020204" pitchFamily="34" charset="0"/>
              </a:rPr>
              <a:t>For partner requests, please email</a:t>
            </a:r>
            <a:br>
              <a:rPr lang="en-IE" sz="2400" b="1" dirty="0" smtClean="0">
                <a:solidFill>
                  <a:schemeClr val="tx1">
                    <a:lumMod val="65000"/>
                    <a:lumOff val="35000"/>
                  </a:schemeClr>
                </a:solidFill>
                <a:latin typeface="Arial" panose="020B0604020202020204" pitchFamily="34" charset="0"/>
                <a:cs typeface="Arial" panose="020B0604020202020204" pitchFamily="34" charset="0"/>
              </a:rPr>
            </a:br>
            <a:r>
              <a:rPr lang="en-IE" sz="2400" b="1" dirty="0" smtClean="0">
                <a:solidFill>
                  <a:schemeClr val="tx1">
                    <a:lumMod val="65000"/>
                    <a:lumOff val="35000"/>
                  </a:schemeClr>
                </a:solidFill>
                <a:latin typeface="Arial" panose="020B0604020202020204" pitchFamily="34" charset="0"/>
                <a:cs typeface="Arial" panose="020B0604020202020204" pitchFamily="34" charset="0"/>
                <a:hlinkClick r:id="rId3"/>
              </a:rPr>
              <a:t>partnerpack@hse.ie</a:t>
            </a:r>
            <a:endParaRPr lang="en-IE" sz="2400" b="1" dirty="0" smtClean="0">
              <a:solidFill>
                <a:schemeClr val="tx1">
                  <a:lumMod val="65000"/>
                  <a:lumOff val="35000"/>
                </a:schemeClr>
              </a:solidFill>
              <a:latin typeface="Arial" panose="020B0604020202020204" pitchFamily="34" charset="0"/>
              <a:cs typeface="Arial" panose="020B0604020202020204" pitchFamily="34" charset="0"/>
            </a:endParaRPr>
          </a:p>
          <a:p>
            <a:endParaRPr lang="en-IE" sz="2400" b="1" dirty="0" smtClean="0">
              <a:solidFill>
                <a:schemeClr val="tx1">
                  <a:lumMod val="65000"/>
                  <a:lumOff val="35000"/>
                </a:schemeClr>
              </a:solidFill>
              <a:latin typeface="Arial" panose="020B0604020202020204" pitchFamily="34" charset="0"/>
              <a:cs typeface="Arial" panose="020B0604020202020204" pitchFamily="34" charset="0"/>
            </a:endParaRPr>
          </a:p>
          <a:p>
            <a:r>
              <a:rPr lang="en-IE" sz="2400" b="1" dirty="0" smtClean="0">
                <a:solidFill>
                  <a:schemeClr val="tx1">
                    <a:lumMod val="65000"/>
                    <a:lumOff val="35000"/>
                  </a:schemeClr>
                </a:solidFill>
                <a:latin typeface="Arial" panose="020B0604020202020204" pitchFamily="34" charset="0"/>
                <a:cs typeface="Arial" panose="020B0604020202020204" pitchFamily="34" charset="0"/>
              </a:rPr>
              <a:t>For media enquiries, please email</a:t>
            </a:r>
          </a:p>
          <a:p>
            <a:r>
              <a:rPr lang="en-IE" sz="2400" b="1" dirty="0" smtClean="0">
                <a:solidFill>
                  <a:schemeClr val="tx1">
                    <a:lumMod val="65000"/>
                    <a:lumOff val="35000"/>
                  </a:schemeClr>
                </a:solidFill>
                <a:latin typeface="Arial" panose="020B0604020202020204" pitchFamily="34" charset="0"/>
                <a:cs typeface="Arial" panose="020B0604020202020204" pitchFamily="34" charset="0"/>
                <a:hlinkClick r:id="rId4"/>
              </a:rPr>
              <a:t>press@hse.ie</a:t>
            </a:r>
            <a:endParaRPr lang="en-IE" sz="2400" b="1" dirty="0" smtClean="0">
              <a:solidFill>
                <a:schemeClr val="tx1">
                  <a:lumMod val="65000"/>
                  <a:lumOff val="35000"/>
                </a:schemeClr>
              </a:solidFill>
              <a:latin typeface="Arial" panose="020B0604020202020204" pitchFamily="34" charset="0"/>
              <a:cs typeface="Arial" panose="020B0604020202020204" pitchFamily="34" charset="0"/>
            </a:endParaRPr>
          </a:p>
          <a:p>
            <a:endParaRPr lang="en-IE" sz="2400" b="1" dirty="0">
              <a:solidFill>
                <a:schemeClr val="tx1">
                  <a:lumMod val="65000"/>
                  <a:lumOff val="35000"/>
                </a:schemeClr>
              </a:solidFill>
              <a:latin typeface="Arial" panose="020B0604020202020204" pitchFamily="34" charset="0"/>
              <a:cs typeface="Arial" panose="020B0604020202020204" pitchFamily="34" charset="0"/>
            </a:endParaRPr>
          </a:p>
          <a:p>
            <a:r>
              <a:rPr lang="en-IE" sz="2400" b="1" dirty="0" smtClean="0">
                <a:solidFill>
                  <a:schemeClr val="tx1">
                    <a:lumMod val="65000"/>
                    <a:lumOff val="35000"/>
                  </a:schemeClr>
                </a:solidFill>
                <a:latin typeface="Arial" panose="020B0604020202020204" pitchFamily="34" charset="0"/>
                <a:cs typeface="Arial" panose="020B0604020202020204" pitchFamily="34" charset="0"/>
              </a:rPr>
              <a:t>For social media and website questions, please contact:</a:t>
            </a:r>
          </a:p>
          <a:p>
            <a:r>
              <a:rPr lang="en-IE" sz="2400" b="1" dirty="0" smtClean="0">
                <a:solidFill>
                  <a:schemeClr val="tx1">
                    <a:lumMod val="65000"/>
                    <a:lumOff val="35000"/>
                  </a:schemeClr>
                </a:solidFill>
                <a:latin typeface="Arial" panose="020B0604020202020204" pitchFamily="34" charset="0"/>
                <a:cs typeface="Arial" panose="020B0604020202020204" pitchFamily="34" charset="0"/>
                <a:hlinkClick r:id="rId5"/>
              </a:rPr>
              <a:t>Digital@hse.ie</a:t>
            </a:r>
            <a:r>
              <a:rPr lang="en-IE" sz="2400" b="1" dirty="0" smtClean="0">
                <a:solidFill>
                  <a:schemeClr val="tx1">
                    <a:lumMod val="65000"/>
                    <a:lumOff val="35000"/>
                  </a:schemeClr>
                </a:solidFill>
                <a:latin typeface="Arial" panose="020B0604020202020204" pitchFamily="34" charset="0"/>
                <a:cs typeface="Arial" panose="020B0604020202020204" pitchFamily="34" charset="0"/>
              </a:rPr>
              <a:t> </a:t>
            </a:r>
          </a:p>
          <a:p>
            <a:endParaRPr lang="en-IE" sz="2400" b="1" dirty="0">
              <a:solidFill>
                <a:schemeClr val="tx1">
                  <a:lumMod val="65000"/>
                  <a:lumOff val="35000"/>
                </a:schemeClr>
              </a:solidFill>
              <a:latin typeface="Arial" panose="020B0604020202020204" pitchFamily="34" charset="0"/>
              <a:cs typeface="Arial" panose="020B0604020202020204" pitchFamily="34" charset="0"/>
            </a:endParaRPr>
          </a:p>
          <a:p>
            <a:endParaRPr lang="en-IE" sz="2400" b="1" dirty="0" smtClean="0">
              <a:solidFill>
                <a:schemeClr val="tx1">
                  <a:lumMod val="65000"/>
                  <a:lumOff val="35000"/>
                </a:schemeClr>
              </a:solidFill>
              <a:latin typeface="Arial" panose="020B0604020202020204" pitchFamily="34" charset="0"/>
              <a:cs typeface="Arial" panose="020B0604020202020204" pitchFamily="34" charset="0"/>
            </a:endParaRPr>
          </a:p>
          <a:p>
            <a:endParaRPr lang="en-IE" sz="2400" b="1" dirty="0">
              <a:solidFill>
                <a:schemeClr val="tx1">
                  <a:lumMod val="65000"/>
                  <a:lumOff val="35000"/>
                </a:schemeClr>
              </a:solidFill>
              <a:latin typeface="Arial" panose="020B0604020202020204" pitchFamily="34" charset="0"/>
              <a:cs typeface="Arial" panose="020B0604020202020204" pitchFamily="34" charset="0"/>
            </a:endParaRPr>
          </a:p>
          <a:p>
            <a:endParaRPr lang="en-IE" sz="2400" b="1" dirty="0" smtClean="0">
              <a:solidFill>
                <a:schemeClr val="tx1">
                  <a:lumMod val="65000"/>
                  <a:lumOff val="35000"/>
                </a:schemeClr>
              </a:solidFill>
              <a:latin typeface="Arial" panose="020B0604020202020204" pitchFamily="34" charset="0"/>
              <a:cs typeface="Arial" panose="020B0604020202020204" pitchFamily="34" charset="0"/>
            </a:endParaRPr>
          </a:p>
          <a:p>
            <a:r>
              <a:rPr lang="en-IE" sz="2400" b="1" dirty="0" smtClean="0">
                <a:solidFill>
                  <a:schemeClr val="tx1">
                    <a:lumMod val="65000"/>
                    <a:lumOff val="35000"/>
                  </a:schemeClr>
                </a:solidFill>
                <a:latin typeface="Arial" panose="020B0604020202020204" pitchFamily="34" charset="0"/>
                <a:cs typeface="Arial" panose="020B0604020202020204" pitchFamily="34" charset="0"/>
              </a:rPr>
              <a:t>www.hse.ie/communications </a:t>
            </a:r>
            <a:endParaRPr lang="en-US" sz="2400" b="1" dirty="0">
              <a:solidFill>
                <a:srgbClr val="595959"/>
              </a:solidFill>
              <a:latin typeface="Arial"/>
              <a:cs typeface="Arial"/>
            </a:endParaRPr>
          </a:p>
        </p:txBody>
      </p:sp>
    </p:spTree>
    <p:extLst>
      <p:ext uri="{BB962C8B-B14F-4D97-AF65-F5344CB8AC3E}">
        <p14:creationId xmlns:p14="http://schemas.microsoft.com/office/powerpoint/2010/main" val="19292742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4332</TotalTime>
  <Words>662</Words>
  <Application>Microsoft Office PowerPoint</Application>
  <PresentationFormat>A4 Paper (210x297 mm)</PresentationFormat>
  <Paragraphs>71</Paragraphs>
  <Slides>7</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Fidelma Browne</dc:creator>
  <cp:lastModifiedBy>martina byrne</cp:lastModifiedBy>
  <cp:revision>251</cp:revision>
  <dcterms:created xsi:type="dcterms:W3CDTF">2020-03-21T11:46:06Z</dcterms:created>
  <dcterms:modified xsi:type="dcterms:W3CDTF">2020-08-10T10:13:36Z</dcterms:modified>
</cp:coreProperties>
</file>